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59" r:id="rId6"/>
    <p:sldId id="276" r:id="rId7"/>
    <p:sldId id="264" r:id="rId8"/>
    <p:sldId id="265" r:id="rId9"/>
    <p:sldId id="274" r:id="rId10"/>
    <p:sldId id="273" r:id="rId11"/>
    <p:sldId id="277" r:id="rId12"/>
    <p:sldId id="278" r:id="rId13"/>
    <p:sldId id="279" r:id="rId14"/>
    <p:sldId id="281" r:id="rId15"/>
    <p:sldId id="269" r:id="rId16"/>
    <p:sldId id="272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0" r:id="rId25"/>
    <p:sldId id="266" r:id="rId26"/>
    <p:sldId id="267" r:id="rId27"/>
    <p:sldId id="270" r:id="rId28"/>
    <p:sldId id="271" r:id="rId29"/>
    <p:sldId id="260" r:id="rId30"/>
    <p:sldId id="261" r:id="rId31"/>
    <p:sldId id="262" r:id="rId32"/>
    <p:sldId id="263" r:id="rId33"/>
    <p:sldId id="290" r:id="rId34"/>
    <p:sldId id="291" r:id="rId35"/>
    <p:sldId id="292" r:id="rId36"/>
    <p:sldId id="289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98" d="100"/>
          <a:sy n="98" d="100"/>
        </p:scale>
        <p:origin x="-1008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9DBEFC-0911-48E4-88AE-DA7ACFDF11B4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</dgm:pt>
    <dgm:pt modelId="{C41DFB21-B7A5-45AD-BEA3-BD735DCECF87}">
      <dgm:prSet phldrT="[Texte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fr-FR" b="1" cap="all" spc="0" dirty="0" smtClean="0">
              <a:ln w="90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rPr>
            <a:t>Entrée</a:t>
          </a:r>
          <a:endParaRPr lang="fr-FR" b="1" cap="all" spc="0" dirty="0">
            <a:ln w="9000" cmpd="sng">
              <a:solidFill>
                <a:srgbClr val="FF0000"/>
              </a:solidFill>
              <a:prstDash val="solid"/>
            </a:ln>
            <a:solidFill>
              <a:srgbClr val="FF0000"/>
            </a:soli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176E93F7-7FBA-4745-AB2F-A2F6EECC64B2}" type="parTrans" cxnId="{21BC02D9-3758-41D9-A03E-2060F12E0F42}">
      <dgm:prSet/>
      <dgm:spPr/>
      <dgm:t>
        <a:bodyPr/>
        <a:lstStyle/>
        <a:p>
          <a:endParaRPr lang="fr-FR"/>
        </a:p>
      </dgm:t>
    </dgm:pt>
    <dgm:pt modelId="{2E13AE06-C849-4A1B-AC39-17DFE111984A}" type="sibTrans" cxnId="{21BC02D9-3758-41D9-A03E-2060F12E0F42}">
      <dgm:prSet/>
      <dgm:spPr/>
      <dgm:t>
        <a:bodyPr/>
        <a:lstStyle/>
        <a:p>
          <a:endParaRPr lang="fr-FR"/>
        </a:p>
      </dgm:t>
    </dgm:pt>
    <dgm:pt modelId="{F6539F44-CD36-4F46-8513-1BAEDB2CE342}">
      <dgm:prSet phldrT="[Texte]"/>
      <dgm:spPr/>
      <dgm:t>
        <a:bodyPr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r>
            <a:rPr lang="fr-FR" b="1" cap="all" spc="0" dirty="0" smtClean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rPr>
            <a:t>Pleins de trucs</a:t>
          </a:r>
          <a:endParaRPr lang="fr-FR" b="1" cap="all" spc="0" dirty="0">
            <a:ln w="0"/>
            <a:solidFill>
              <a:srgbClr val="FFFF00"/>
            </a:solidFill>
            <a:effectLst>
              <a:reflection blurRad="12700" stA="50000" endPos="50000" dist="5000" dir="5400000" sy="-100000" rotWithShape="0"/>
            </a:effectLst>
          </a:endParaRPr>
        </a:p>
      </dgm:t>
    </dgm:pt>
    <dgm:pt modelId="{5CD61ECB-834E-49AD-A6F3-A7856ADE51BF}" type="parTrans" cxnId="{385FAF09-6412-4EF6-B756-F4A006047D63}">
      <dgm:prSet/>
      <dgm:spPr/>
      <dgm:t>
        <a:bodyPr/>
        <a:lstStyle/>
        <a:p>
          <a:endParaRPr lang="fr-FR"/>
        </a:p>
      </dgm:t>
    </dgm:pt>
    <dgm:pt modelId="{6B147DBE-5B75-49DA-AF5E-7774BF1148A9}" type="sibTrans" cxnId="{385FAF09-6412-4EF6-B756-F4A006047D63}">
      <dgm:prSet/>
      <dgm:spPr/>
      <dgm:t>
        <a:bodyPr/>
        <a:lstStyle/>
        <a:p>
          <a:endParaRPr lang="fr-FR"/>
        </a:p>
      </dgm:t>
    </dgm:pt>
    <dgm:pt modelId="{97C95E52-28C2-4A87-89C9-BB260210DD17}">
      <dgm:prSet phldrT="[Texte]"/>
      <dgm:spPr/>
      <dgm:t>
        <a:bodyPr/>
        <a:lstStyle/>
        <a:p>
          <a:r>
            <a:rPr lang="fr-FR" b="1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rPr>
            <a:t>Sortie</a:t>
          </a:r>
          <a:endParaRPr lang="fr-FR" b="1" cap="all" spc="0" dirty="0">
            <a:ln w="9000" cmpd="sng">
              <a:solidFill>
                <a:schemeClr val="tx1"/>
              </a:solidFill>
              <a:prstDash val="solid"/>
            </a:ln>
            <a:solidFill>
              <a:srgbClr val="FF0000"/>
            </a:soli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223A32E2-AECA-4B5F-B219-3BFFABE18522}" type="parTrans" cxnId="{A0020941-2975-41BF-A0D5-45EE0F776476}">
      <dgm:prSet/>
      <dgm:spPr/>
      <dgm:t>
        <a:bodyPr/>
        <a:lstStyle/>
        <a:p>
          <a:endParaRPr lang="fr-FR"/>
        </a:p>
      </dgm:t>
    </dgm:pt>
    <dgm:pt modelId="{AF53DB96-9DC1-4D05-B7D7-A29B76D44211}" type="sibTrans" cxnId="{A0020941-2975-41BF-A0D5-45EE0F776476}">
      <dgm:prSet/>
      <dgm:spPr/>
      <dgm:t>
        <a:bodyPr/>
        <a:lstStyle/>
        <a:p>
          <a:endParaRPr lang="fr-FR"/>
        </a:p>
      </dgm:t>
    </dgm:pt>
    <dgm:pt modelId="{890C8083-EE32-4B3B-A463-5ACE3E39E0CB}" type="pres">
      <dgm:prSet presAssocID="{CB9DBEFC-0911-48E4-88AE-DA7ACFDF11B4}" presName="Name0" presStyleCnt="0">
        <dgm:presLayoutVars>
          <dgm:dir/>
          <dgm:animLvl val="lvl"/>
          <dgm:resizeHandles val="exact"/>
        </dgm:presLayoutVars>
      </dgm:prSet>
      <dgm:spPr/>
    </dgm:pt>
    <dgm:pt modelId="{880C2E4D-AA5D-45CF-882A-F968DB4DD4C8}" type="pres">
      <dgm:prSet presAssocID="{97C95E52-28C2-4A87-89C9-BB260210DD17}" presName="boxAndChildren" presStyleCnt="0"/>
      <dgm:spPr/>
    </dgm:pt>
    <dgm:pt modelId="{2BC29CE1-8BCE-45AA-8B2B-B589F060AF90}" type="pres">
      <dgm:prSet presAssocID="{97C95E52-28C2-4A87-89C9-BB260210DD17}" presName="parentTextBox" presStyleLbl="node1" presStyleIdx="0" presStyleCnt="3"/>
      <dgm:spPr/>
    </dgm:pt>
    <dgm:pt modelId="{9B3D088B-6489-46B3-8151-B5286C78B611}" type="pres">
      <dgm:prSet presAssocID="{6B147DBE-5B75-49DA-AF5E-7774BF1148A9}" presName="sp" presStyleCnt="0"/>
      <dgm:spPr/>
    </dgm:pt>
    <dgm:pt modelId="{81B75C10-F458-4736-9FAA-FB8FB1D862C7}" type="pres">
      <dgm:prSet presAssocID="{F6539F44-CD36-4F46-8513-1BAEDB2CE342}" presName="arrowAndChildren" presStyleCnt="0"/>
      <dgm:spPr/>
    </dgm:pt>
    <dgm:pt modelId="{5336B6F8-145C-4243-BE68-CDA54F207B3E}" type="pres">
      <dgm:prSet presAssocID="{F6539F44-CD36-4F46-8513-1BAEDB2CE342}" presName="parentTextArrow" presStyleLbl="node1" presStyleIdx="1" presStyleCnt="3" custScaleX="68905"/>
      <dgm:spPr/>
      <dgm:t>
        <a:bodyPr/>
        <a:lstStyle/>
        <a:p>
          <a:endParaRPr lang="fr-FR"/>
        </a:p>
      </dgm:t>
    </dgm:pt>
    <dgm:pt modelId="{D2B4A1A9-15D3-4B96-9099-C57EB85F80BD}" type="pres">
      <dgm:prSet presAssocID="{2E13AE06-C849-4A1B-AC39-17DFE111984A}" presName="sp" presStyleCnt="0"/>
      <dgm:spPr/>
    </dgm:pt>
    <dgm:pt modelId="{4CF3145E-A579-4C7E-9642-C8724DB2A0C2}" type="pres">
      <dgm:prSet presAssocID="{C41DFB21-B7A5-45AD-BEA3-BD735DCECF87}" presName="arrowAndChildren" presStyleCnt="0"/>
      <dgm:spPr/>
    </dgm:pt>
    <dgm:pt modelId="{FF70C1CC-432A-4740-A448-A8C7AB80BB7E}" type="pres">
      <dgm:prSet presAssocID="{C41DFB21-B7A5-45AD-BEA3-BD735DCECF87}" presName="parentTextArrow" presStyleLbl="node1" presStyleIdx="2" presStyleCnt="3"/>
      <dgm:spPr/>
      <dgm:t>
        <a:bodyPr/>
        <a:lstStyle/>
        <a:p>
          <a:endParaRPr lang="fr-FR"/>
        </a:p>
      </dgm:t>
    </dgm:pt>
  </dgm:ptLst>
  <dgm:cxnLst>
    <dgm:cxn modelId="{A0020941-2975-41BF-A0D5-45EE0F776476}" srcId="{CB9DBEFC-0911-48E4-88AE-DA7ACFDF11B4}" destId="{97C95E52-28C2-4A87-89C9-BB260210DD17}" srcOrd="2" destOrd="0" parTransId="{223A32E2-AECA-4B5F-B219-3BFFABE18522}" sibTransId="{AF53DB96-9DC1-4D05-B7D7-A29B76D44211}"/>
    <dgm:cxn modelId="{F546DC72-D061-42FA-8F88-A233904F087F}" type="presOf" srcId="{C41DFB21-B7A5-45AD-BEA3-BD735DCECF87}" destId="{FF70C1CC-432A-4740-A448-A8C7AB80BB7E}" srcOrd="0" destOrd="0" presId="urn:microsoft.com/office/officeart/2005/8/layout/process4"/>
    <dgm:cxn modelId="{385FAF09-6412-4EF6-B756-F4A006047D63}" srcId="{CB9DBEFC-0911-48E4-88AE-DA7ACFDF11B4}" destId="{F6539F44-CD36-4F46-8513-1BAEDB2CE342}" srcOrd="1" destOrd="0" parTransId="{5CD61ECB-834E-49AD-A6F3-A7856ADE51BF}" sibTransId="{6B147DBE-5B75-49DA-AF5E-7774BF1148A9}"/>
    <dgm:cxn modelId="{C0B1386E-DC5B-413A-84DB-68BCDE8771AB}" type="presOf" srcId="{CB9DBEFC-0911-48E4-88AE-DA7ACFDF11B4}" destId="{890C8083-EE32-4B3B-A463-5ACE3E39E0CB}" srcOrd="0" destOrd="0" presId="urn:microsoft.com/office/officeart/2005/8/layout/process4"/>
    <dgm:cxn modelId="{21BC02D9-3758-41D9-A03E-2060F12E0F42}" srcId="{CB9DBEFC-0911-48E4-88AE-DA7ACFDF11B4}" destId="{C41DFB21-B7A5-45AD-BEA3-BD735DCECF87}" srcOrd="0" destOrd="0" parTransId="{176E93F7-7FBA-4745-AB2F-A2F6EECC64B2}" sibTransId="{2E13AE06-C849-4A1B-AC39-17DFE111984A}"/>
    <dgm:cxn modelId="{EB636D01-FF3F-4090-A5CF-F3C324E4B6AE}" type="presOf" srcId="{97C95E52-28C2-4A87-89C9-BB260210DD17}" destId="{2BC29CE1-8BCE-45AA-8B2B-B589F060AF90}" srcOrd="0" destOrd="0" presId="urn:microsoft.com/office/officeart/2005/8/layout/process4"/>
    <dgm:cxn modelId="{A4E74818-4E80-4681-ABA5-4AD3A6550881}" type="presOf" srcId="{F6539F44-CD36-4F46-8513-1BAEDB2CE342}" destId="{5336B6F8-145C-4243-BE68-CDA54F207B3E}" srcOrd="0" destOrd="0" presId="urn:microsoft.com/office/officeart/2005/8/layout/process4"/>
    <dgm:cxn modelId="{97B5BA92-17F9-4A74-875C-4AE065F5BF10}" type="presParOf" srcId="{890C8083-EE32-4B3B-A463-5ACE3E39E0CB}" destId="{880C2E4D-AA5D-45CF-882A-F968DB4DD4C8}" srcOrd="0" destOrd="0" presId="urn:microsoft.com/office/officeart/2005/8/layout/process4"/>
    <dgm:cxn modelId="{BCF6D89B-6CD6-4189-BD4C-774AFC3E898B}" type="presParOf" srcId="{880C2E4D-AA5D-45CF-882A-F968DB4DD4C8}" destId="{2BC29CE1-8BCE-45AA-8B2B-B589F060AF90}" srcOrd="0" destOrd="0" presId="urn:microsoft.com/office/officeart/2005/8/layout/process4"/>
    <dgm:cxn modelId="{3CA90952-960D-4780-B0C7-B75393E658EC}" type="presParOf" srcId="{890C8083-EE32-4B3B-A463-5ACE3E39E0CB}" destId="{9B3D088B-6489-46B3-8151-B5286C78B611}" srcOrd="1" destOrd="0" presId="urn:microsoft.com/office/officeart/2005/8/layout/process4"/>
    <dgm:cxn modelId="{8661CB7E-0211-47AA-B5C3-1D7B1DC27763}" type="presParOf" srcId="{890C8083-EE32-4B3B-A463-5ACE3E39E0CB}" destId="{81B75C10-F458-4736-9FAA-FB8FB1D862C7}" srcOrd="2" destOrd="0" presId="urn:microsoft.com/office/officeart/2005/8/layout/process4"/>
    <dgm:cxn modelId="{BD0A71A0-7488-4EA9-B894-2D836408AE70}" type="presParOf" srcId="{81B75C10-F458-4736-9FAA-FB8FB1D862C7}" destId="{5336B6F8-145C-4243-BE68-CDA54F207B3E}" srcOrd="0" destOrd="0" presId="urn:microsoft.com/office/officeart/2005/8/layout/process4"/>
    <dgm:cxn modelId="{16F13340-1CFF-420B-A16B-9847E15DF902}" type="presParOf" srcId="{890C8083-EE32-4B3B-A463-5ACE3E39E0CB}" destId="{D2B4A1A9-15D3-4B96-9099-C57EB85F80BD}" srcOrd="3" destOrd="0" presId="urn:microsoft.com/office/officeart/2005/8/layout/process4"/>
    <dgm:cxn modelId="{E1719F1A-BA78-4D34-95DF-A70E88BF4DD7}" type="presParOf" srcId="{890C8083-EE32-4B3B-A463-5ACE3E39E0CB}" destId="{4CF3145E-A579-4C7E-9642-C8724DB2A0C2}" srcOrd="4" destOrd="0" presId="urn:microsoft.com/office/officeart/2005/8/layout/process4"/>
    <dgm:cxn modelId="{CB228892-AFA5-4CB5-B45B-615F805B116F}" type="presParOf" srcId="{4CF3145E-A579-4C7E-9642-C8724DB2A0C2}" destId="{FF70C1CC-432A-4740-A448-A8C7AB80BB7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1F9BE0-B650-42D1-AF20-2305999B198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797E1FF-37DA-4512-8749-3CAC24720022}">
      <dgm:prSet phldrT="[Texte]"/>
      <dgm:spPr/>
      <dgm:t>
        <a:bodyPr/>
        <a:lstStyle/>
        <a:p>
          <a:r>
            <a:rPr lang="fr-FR" dirty="0" smtClean="0"/>
            <a:t>Entrée du domicile</a:t>
          </a:r>
          <a:endParaRPr lang="fr-FR" dirty="0"/>
        </a:p>
      </dgm:t>
    </dgm:pt>
    <dgm:pt modelId="{6F53666D-FD9D-4A04-9BBE-06416E1C36CB}" type="parTrans" cxnId="{8C871CB4-6751-4D82-BB74-CF2102B4A7D9}">
      <dgm:prSet/>
      <dgm:spPr/>
      <dgm:t>
        <a:bodyPr/>
        <a:lstStyle/>
        <a:p>
          <a:endParaRPr lang="fr-FR"/>
        </a:p>
      </dgm:t>
    </dgm:pt>
    <dgm:pt modelId="{42F4F4DC-4994-446B-A7A9-BC9C81D55090}" type="sibTrans" cxnId="{8C871CB4-6751-4D82-BB74-CF2102B4A7D9}">
      <dgm:prSet/>
      <dgm:spPr/>
      <dgm:t>
        <a:bodyPr/>
        <a:lstStyle/>
        <a:p>
          <a:endParaRPr lang="fr-FR"/>
        </a:p>
      </dgm:t>
    </dgm:pt>
    <dgm:pt modelId="{10125CA1-E355-4E83-B44D-5773786BA3A2}">
      <dgm:prSet phldrT="[Texte]"/>
      <dgm:spPr/>
      <dgm:t>
        <a:bodyPr/>
        <a:lstStyle/>
        <a:p>
          <a:r>
            <a:rPr lang="fr-FR" dirty="0" smtClean="0"/>
            <a:t>Consultation simple aux urgences</a:t>
          </a:r>
          <a:endParaRPr lang="fr-FR" dirty="0"/>
        </a:p>
      </dgm:t>
    </dgm:pt>
    <dgm:pt modelId="{C62AF42E-E7B5-4168-8232-5B44A83B6466}" type="parTrans" cxnId="{3FF2316D-40B7-4622-A1F1-71DC26012CD6}">
      <dgm:prSet/>
      <dgm:spPr/>
      <dgm:t>
        <a:bodyPr/>
        <a:lstStyle/>
        <a:p>
          <a:endParaRPr lang="fr-FR"/>
        </a:p>
      </dgm:t>
    </dgm:pt>
    <dgm:pt modelId="{94EBC9A1-2E52-481E-A4CD-D567B5B4608D}" type="sibTrans" cxnId="{3FF2316D-40B7-4622-A1F1-71DC26012CD6}">
      <dgm:prSet/>
      <dgm:spPr/>
      <dgm:t>
        <a:bodyPr/>
        <a:lstStyle/>
        <a:p>
          <a:endParaRPr lang="fr-FR"/>
        </a:p>
      </dgm:t>
    </dgm:pt>
    <dgm:pt modelId="{033467F4-28DE-41E5-A46C-6036EADC4CC8}">
      <dgm:prSet phldrT="[Texte]"/>
      <dgm:spPr/>
      <dgm:t>
        <a:bodyPr/>
        <a:lstStyle/>
        <a:p>
          <a:r>
            <a:rPr lang="fr-FR" dirty="0" smtClean="0"/>
            <a:t>Retour à domicile</a:t>
          </a:r>
          <a:endParaRPr lang="fr-FR" dirty="0"/>
        </a:p>
      </dgm:t>
    </dgm:pt>
    <dgm:pt modelId="{D6F3EAD4-43E6-419C-8075-DE21D850C533}" type="parTrans" cxnId="{4B326A6B-ECD9-4A0A-99E1-02D38CAE4C41}">
      <dgm:prSet/>
      <dgm:spPr/>
      <dgm:t>
        <a:bodyPr/>
        <a:lstStyle/>
        <a:p>
          <a:endParaRPr lang="fr-FR"/>
        </a:p>
      </dgm:t>
    </dgm:pt>
    <dgm:pt modelId="{4EF57D31-1837-445C-8BA6-7A76A5FDB232}" type="sibTrans" cxnId="{4B326A6B-ECD9-4A0A-99E1-02D38CAE4C41}">
      <dgm:prSet/>
      <dgm:spPr/>
      <dgm:t>
        <a:bodyPr/>
        <a:lstStyle/>
        <a:p>
          <a:endParaRPr lang="fr-FR"/>
        </a:p>
      </dgm:t>
    </dgm:pt>
    <dgm:pt modelId="{D34BF46D-BDFC-44D9-A025-91F62E975D1A}" type="pres">
      <dgm:prSet presAssocID="{951F9BE0-B650-42D1-AF20-2305999B1986}" presName="linearFlow" presStyleCnt="0">
        <dgm:presLayoutVars>
          <dgm:resizeHandles val="exact"/>
        </dgm:presLayoutVars>
      </dgm:prSet>
      <dgm:spPr/>
    </dgm:pt>
    <dgm:pt modelId="{92599DA1-C420-41B2-A3AF-E5AAAE82A721}" type="pres">
      <dgm:prSet presAssocID="{A797E1FF-37DA-4512-8749-3CAC24720022}" presName="node" presStyleLbl="node1" presStyleIdx="0" presStyleCnt="3">
        <dgm:presLayoutVars>
          <dgm:bulletEnabled val="1"/>
        </dgm:presLayoutVars>
      </dgm:prSet>
      <dgm:spPr/>
    </dgm:pt>
    <dgm:pt modelId="{988E300C-3380-47E2-BCD4-58F5D4D455BB}" type="pres">
      <dgm:prSet presAssocID="{42F4F4DC-4994-446B-A7A9-BC9C81D55090}" presName="sibTrans" presStyleLbl="sibTrans2D1" presStyleIdx="0" presStyleCnt="2"/>
      <dgm:spPr/>
    </dgm:pt>
    <dgm:pt modelId="{F2823D4B-F1BC-441C-86F1-AD6EA3994F96}" type="pres">
      <dgm:prSet presAssocID="{42F4F4DC-4994-446B-A7A9-BC9C81D55090}" presName="connectorText" presStyleLbl="sibTrans2D1" presStyleIdx="0" presStyleCnt="2"/>
      <dgm:spPr/>
    </dgm:pt>
    <dgm:pt modelId="{76599E76-6385-452C-9330-0F4F0974CAC3}" type="pres">
      <dgm:prSet presAssocID="{10125CA1-E355-4E83-B44D-5773786BA3A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47744C-52A3-4580-AFF1-45B657952C16}" type="pres">
      <dgm:prSet presAssocID="{94EBC9A1-2E52-481E-A4CD-D567B5B4608D}" presName="sibTrans" presStyleLbl="sibTrans2D1" presStyleIdx="1" presStyleCnt="2"/>
      <dgm:spPr/>
    </dgm:pt>
    <dgm:pt modelId="{BABCA1C2-37BA-4214-898B-F7559B91DAD0}" type="pres">
      <dgm:prSet presAssocID="{94EBC9A1-2E52-481E-A4CD-D567B5B4608D}" presName="connectorText" presStyleLbl="sibTrans2D1" presStyleIdx="1" presStyleCnt="2"/>
      <dgm:spPr/>
    </dgm:pt>
    <dgm:pt modelId="{A9DB2D5C-02E8-4BDE-9444-A1921897069A}" type="pres">
      <dgm:prSet presAssocID="{033467F4-28DE-41E5-A46C-6036EADC4CC8}" presName="node" presStyleLbl="node1" presStyleIdx="2" presStyleCnt="3">
        <dgm:presLayoutVars>
          <dgm:bulletEnabled val="1"/>
        </dgm:presLayoutVars>
      </dgm:prSet>
      <dgm:spPr/>
    </dgm:pt>
  </dgm:ptLst>
  <dgm:cxnLst>
    <dgm:cxn modelId="{3FF2316D-40B7-4622-A1F1-71DC26012CD6}" srcId="{951F9BE0-B650-42D1-AF20-2305999B1986}" destId="{10125CA1-E355-4E83-B44D-5773786BA3A2}" srcOrd="1" destOrd="0" parTransId="{C62AF42E-E7B5-4168-8232-5B44A83B6466}" sibTransId="{94EBC9A1-2E52-481E-A4CD-D567B5B4608D}"/>
    <dgm:cxn modelId="{CAEF0D85-39CE-4507-B3EF-37D13E99F915}" type="presOf" srcId="{10125CA1-E355-4E83-B44D-5773786BA3A2}" destId="{76599E76-6385-452C-9330-0F4F0974CAC3}" srcOrd="0" destOrd="0" presId="urn:microsoft.com/office/officeart/2005/8/layout/process2"/>
    <dgm:cxn modelId="{5001E820-B565-4E25-AEE2-0CA86E7DA1DD}" type="presOf" srcId="{A797E1FF-37DA-4512-8749-3CAC24720022}" destId="{92599DA1-C420-41B2-A3AF-E5AAAE82A721}" srcOrd="0" destOrd="0" presId="urn:microsoft.com/office/officeart/2005/8/layout/process2"/>
    <dgm:cxn modelId="{4B326A6B-ECD9-4A0A-99E1-02D38CAE4C41}" srcId="{951F9BE0-B650-42D1-AF20-2305999B1986}" destId="{033467F4-28DE-41E5-A46C-6036EADC4CC8}" srcOrd="2" destOrd="0" parTransId="{D6F3EAD4-43E6-419C-8075-DE21D850C533}" sibTransId="{4EF57D31-1837-445C-8BA6-7A76A5FDB232}"/>
    <dgm:cxn modelId="{8C871CB4-6751-4D82-BB74-CF2102B4A7D9}" srcId="{951F9BE0-B650-42D1-AF20-2305999B1986}" destId="{A797E1FF-37DA-4512-8749-3CAC24720022}" srcOrd="0" destOrd="0" parTransId="{6F53666D-FD9D-4A04-9BBE-06416E1C36CB}" sibTransId="{42F4F4DC-4994-446B-A7A9-BC9C81D55090}"/>
    <dgm:cxn modelId="{E061073C-0B71-4955-BD45-7AE011F53A39}" type="presOf" srcId="{42F4F4DC-4994-446B-A7A9-BC9C81D55090}" destId="{988E300C-3380-47E2-BCD4-58F5D4D455BB}" srcOrd="0" destOrd="0" presId="urn:microsoft.com/office/officeart/2005/8/layout/process2"/>
    <dgm:cxn modelId="{D187793F-D1E1-400D-BF1D-2C2A921A488F}" type="presOf" srcId="{94EBC9A1-2E52-481E-A4CD-D567B5B4608D}" destId="{BC47744C-52A3-4580-AFF1-45B657952C16}" srcOrd="0" destOrd="0" presId="urn:microsoft.com/office/officeart/2005/8/layout/process2"/>
    <dgm:cxn modelId="{42FAA432-D95F-474D-A20A-694D821366DD}" type="presOf" srcId="{951F9BE0-B650-42D1-AF20-2305999B1986}" destId="{D34BF46D-BDFC-44D9-A025-91F62E975D1A}" srcOrd="0" destOrd="0" presId="urn:microsoft.com/office/officeart/2005/8/layout/process2"/>
    <dgm:cxn modelId="{57232712-77CD-449E-904E-359CC2D43889}" type="presOf" srcId="{42F4F4DC-4994-446B-A7A9-BC9C81D55090}" destId="{F2823D4B-F1BC-441C-86F1-AD6EA3994F96}" srcOrd="1" destOrd="0" presId="urn:microsoft.com/office/officeart/2005/8/layout/process2"/>
    <dgm:cxn modelId="{CCB01DC6-A529-453B-9F8F-6B937B88137D}" type="presOf" srcId="{94EBC9A1-2E52-481E-A4CD-D567B5B4608D}" destId="{BABCA1C2-37BA-4214-898B-F7559B91DAD0}" srcOrd="1" destOrd="0" presId="urn:microsoft.com/office/officeart/2005/8/layout/process2"/>
    <dgm:cxn modelId="{FEE44B12-91C7-4191-BE9A-33B48C9E7119}" type="presOf" srcId="{033467F4-28DE-41E5-A46C-6036EADC4CC8}" destId="{A9DB2D5C-02E8-4BDE-9444-A1921897069A}" srcOrd="0" destOrd="0" presId="urn:microsoft.com/office/officeart/2005/8/layout/process2"/>
    <dgm:cxn modelId="{5085988B-56CD-4A94-8B88-4E30B2420F01}" type="presParOf" srcId="{D34BF46D-BDFC-44D9-A025-91F62E975D1A}" destId="{92599DA1-C420-41B2-A3AF-E5AAAE82A721}" srcOrd="0" destOrd="0" presId="urn:microsoft.com/office/officeart/2005/8/layout/process2"/>
    <dgm:cxn modelId="{87C7EFF8-54EB-4F5B-898F-6E6D8C984C96}" type="presParOf" srcId="{D34BF46D-BDFC-44D9-A025-91F62E975D1A}" destId="{988E300C-3380-47E2-BCD4-58F5D4D455BB}" srcOrd="1" destOrd="0" presId="urn:microsoft.com/office/officeart/2005/8/layout/process2"/>
    <dgm:cxn modelId="{0C3A511D-C060-4403-9F85-7CD0DFA5EC5D}" type="presParOf" srcId="{988E300C-3380-47E2-BCD4-58F5D4D455BB}" destId="{F2823D4B-F1BC-441C-86F1-AD6EA3994F96}" srcOrd="0" destOrd="0" presId="urn:microsoft.com/office/officeart/2005/8/layout/process2"/>
    <dgm:cxn modelId="{A8E8127E-B425-4709-9086-EB83AEAC0723}" type="presParOf" srcId="{D34BF46D-BDFC-44D9-A025-91F62E975D1A}" destId="{76599E76-6385-452C-9330-0F4F0974CAC3}" srcOrd="2" destOrd="0" presId="urn:microsoft.com/office/officeart/2005/8/layout/process2"/>
    <dgm:cxn modelId="{40AEC071-BA5C-417A-8271-5E1760F3D6BB}" type="presParOf" srcId="{D34BF46D-BDFC-44D9-A025-91F62E975D1A}" destId="{BC47744C-52A3-4580-AFF1-45B657952C16}" srcOrd="3" destOrd="0" presId="urn:microsoft.com/office/officeart/2005/8/layout/process2"/>
    <dgm:cxn modelId="{FFE322EB-AD83-4E60-AEBE-9A3948B4C6B6}" type="presParOf" srcId="{BC47744C-52A3-4580-AFF1-45B657952C16}" destId="{BABCA1C2-37BA-4214-898B-F7559B91DAD0}" srcOrd="0" destOrd="0" presId="urn:microsoft.com/office/officeart/2005/8/layout/process2"/>
    <dgm:cxn modelId="{6FB799BC-DFEC-4F78-9A30-045A6BB8C186}" type="presParOf" srcId="{D34BF46D-BDFC-44D9-A025-91F62E975D1A}" destId="{A9DB2D5C-02E8-4BDE-9444-A1921897069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1F9BE0-B650-42D1-AF20-2305999B198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797E1FF-37DA-4512-8749-3CAC24720022}">
      <dgm:prSet phldrT="[Texte]"/>
      <dgm:spPr/>
      <dgm:t>
        <a:bodyPr/>
        <a:lstStyle/>
        <a:p>
          <a:r>
            <a:rPr lang="fr-FR" dirty="0" smtClean="0"/>
            <a:t>Entrée de l’EHPAD</a:t>
          </a:r>
          <a:endParaRPr lang="fr-FR" dirty="0"/>
        </a:p>
      </dgm:t>
    </dgm:pt>
    <dgm:pt modelId="{6F53666D-FD9D-4A04-9BBE-06416E1C36CB}" type="parTrans" cxnId="{8C871CB4-6751-4D82-BB74-CF2102B4A7D9}">
      <dgm:prSet/>
      <dgm:spPr/>
      <dgm:t>
        <a:bodyPr/>
        <a:lstStyle/>
        <a:p>
          <a:endParaRPr lang="fr-FR"/>
        </a:p>
      </dgm:t>
    </dgm:pt>
    <dgm:pt modelId="{42F4F4DC-4994-446B-A7A9-BC9C81D55090}" type="sibTrans" cxnId="{8C871CB4-6751-4D82-BB74-CF2102B4A7D9}">
      <dgm:prSet/>
      <dgm:spPr/>
      <dgm:t>
        <a:bodyPr/>
        <a:lstStyle/>
        <a:p>
          <a:endParaRPr lang="fr-FR"/>
        </a:p>
      </dgm:t>
    </dgm:pt>
    <dgm:pt modelId="{10125CA1-E355-4E83-B44D-5773786BA3A2}">
      <dgm:prSet phldrT="[Texte]"/>
      <dgm:spPr/>
      <dgm:t>
        <a:bodyPr/>
        <a:lstStyle/>
        <a:p>
          <a:r>
            <a:rPr lang="fr-FR" dirty="0" smtClean="0"/>
            <a:t>Consultation aux urgences</a:t>
          </a:r>
          <a:endParaRPr lang="fr-FR" dirty="0"/>
        </a:p>
      </dgm:t>
    </dgm:pt>
    <dgm:pt modelId="{C62AF42E-E7B5-4168-8232-5B44A83B6466}" type="parTrans" cxnId="{3FF2316D-40B7-4622-A1F1-71DC26012CD6}">
      <dgm:prSet/>
      <dgm:spPr/>
      <dgm:t>
        <a:bodyPr/>
        <a:lstStyle/>
        <a:p>
          <a:endParaRPr lang="fr-FR"/>
        </a:p>
      </dgm:t>
    </dgm:pt>
    <dgm:pt modelId="{94EBC9A1-2E52-481E-A4CD-D567B5B4608D}" type="sibTrans" cxnId="{3FF2316D-40B7-4622-A1F1-71DC26012CD6}">
      <dgm:prSet/>
      <dgm:spPr>
        <a:solidFill>
          <a:srgbClr val="FF0000"/>
        </a:solidFill>
      </dgm:spPr>
      <dgm:t>
        <a:bodyPr/>
        <a:lstStyle/>
        <a:p>
          <a:endParaRPr lang="fr-FR"/>
        </a:p>
      </dgm:t>
    </dgm:pt>
    <dgm:pt modelId="{F04AC7A0-447F-48FE-8BE1-D4DF83F19109}">
      <dgm:prSet phldrT="[Texte]"/>
      <dgm:spPr/>
      <dgm:t>
        <a:bodyPr/>
        <a:lstStyle/>
        <a:p>
          <a:r>
            <a:rPr lang="fr-FR" dirty="0" smtClean="0"/>
            <a:t>Hospitalisation en UHCD</a:t>
          </a:r>
          <a:endParaRPr lang="fr-FR" dirty="0"/>
        </a:p>
      </dgm:t>
    </dgm:pt>
    <dgm:pt modelId="{C6C6375C-D46D-461B-9F2A-243FA1F24197}" type="parTrans" cxnId="{CA9207A8-53D4-4E38-A149-A52EC7CDB5E6}">
      <dgm:prSet/>
      <dgm:spPr/>
      <dgm:t>
        <a:bodyPr/>
        <a:lstStyle/>
        <a:p>
          <a:endParaRPr lang="fr-FR"/>
        </a:p>
      </dgm:t>
    </dgm:pt>
    <dgm:pt modelId="{9764AED4-8635-4A03-B744-157BAD97D252}" type="sibTrans" cxnId="{CA9207A8-53D4-4E38-A149-A52EC7CDB5E6}">
      <dgm:prSet/>
      <dgm:spPr/>
      <dgm:t>
        <a:bodyPr/>
        <a:lstStyle/>
        <a:p>
          <a:endParaRPr lang="fr-FR"/>
        </a:p>
      </dgm:t>
    </dgm:pt>
    <dgm:pt modelId="{6B98173F-201F-4E98-BC2D-0553DD213188}">
      <dgm:prSet phldrT="[Texte]"/>
      <dgm:spPr/>
      <dgm:t>
        <a:bodyPr/>
        <a:lstStyle/>
        <a:p>
          <a:r>
            <a:rPr lang="fr-FR" dirty="0" smtClean="0"/>
            <a:t>Retour à l’EHPAD</a:t>
          </a:r>
          <a:endParaRPr lang="fr-FR" dirty="0"/>
        </a:p>
      </dgm:t>
    </dgm:pt>
    <dgm:pt modelId="{C854A659-1845-46AD-886C-DCD58100CDC7}" type="parTrans" cxnId="{4A59ED2A-DEE4-402A-8F1A-4288511E1CF8}">
      <dgm:prSet/>
      <dgm:spPr/>
      <dgm:t>
        <a:bodyPr/>
        <a:lstStyle/>
        <a:p>
          <a:endParaRPr lang="fr-FR"/>
        </a:p>
      </dgm:t>
    </dgm:pt>
    <dgm:pt modelId="{D59EE127-0623-4476-8A26-0BDC3ADBF681}" type="sibTrans" cxnId="{4A59ED2A-DEE4-402A-8F1A-4288511E1CF8}">
      <dgm:prSet/>
      <dgm:spPr/>
      <dgm:t>
        <a:bodyPr/>
        <a:lstStyle/>
        <a:p>
          <a:endParaRPr lang="fr-FR"/>
        </a:p>
      </dgm:t>
    </dgm:pt>
    <dgm:pt modelId="{D34BF46D-BDFC-44D9-A025-91F62E975D1A}" type="pres">
      <dgm:prSet presAssocID="{951F9BE0-B650-42D1-AF20-2305999B1986}" presName="linearFlow" presStyleCnt="0">
        <dgm:presLayoutVars>
          <dgm:resizeHandles val="exact"/>
        </dgm:presLayoutVars>
      </dgm:prSet>
      <dgm:spPr/>
    </dgm:pt>
    <dgm:pt modelId="{92599DA1-C420-41B2-A3AF-E5AAAE82A721}" type="pres">
      <dgm:prSet presAssocID="{A797E1FF-37DA-4512-8749-3CAC2472002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8E300C-3380-47E2-BCD4-58F5D4D455BB}" type="pres">
      <dgm:prSet presAssocID="{42F4F4DC-4994-446B-A7A9-BC9C81D55090}" presName="sibTrans" presStyleLbl="sibTrans2D1" presStyleIdx="0" presStyleCnt="3"/>
      <dgm:spPr/>
    </dgm:pt>
    <dgm:pt modelId="{F2823D4B-F1BC-441C-86F1-AD6EA3994F96}" type="pres">
      <dgm:prSet presAssocID="{42F4F4DC-4994-446B-A7A9-BC9C81D55090}" presName="connectorText" presStyleLbl="sibTrans2D1" presStyleIdx="0" presStyleCnt="3"/>
      <dgm:spPr/>
    </dgm:pt>
    <dgm:pt modelId="{76599E76-6385-452C-9330-0F4F0974CAC3}" type="pres">
      <dgm:prSet presAssocID="{10125CA1-E355-4E83-B44D-5773786BA3A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47744C-52A3-4580-AFF1-45B657952C16}" type="pres">
      <dgm:prSet presAssocID="{94EBC9A1-2E52-481E-A4CD-D567B5B4608D}" presName="sibTrans" presStyleLbl="sibTrans2D1" presStyleIdx="1" presStyleCnt="3"/>
      <dgm:spPr/>
    </dgm:pt>
    <dgm:pt modelId="{BABCA1C2-37BA-4214-898B-F7559B91DAD0}" type="pres">
      <dgm:prSet presAssocID="{94EBC9A1-2E52-481E-A4CD-D567B5B4608D}" presName="connectorText" presStyleLbl="sibTrans2D1" presStyleIdx="1" presStyleCnt="3"/>
      <dgm:spPr/>
    </dgm:pt>
    <dgm:pt modelId="{0A476A4C-C996-4D40-A773-A23CDB347B98}" type="pres">
      <dgm:prSet presAssocID="{F04AC7A0-447F-48FE-8BE1-D4DF83F19109}" presName="node" presStyleLbl="node1" presStyleIdx="2" presStyleCnt="4">
        <dgm:presLayoutVars>
          <dgm:bulletEnabled val="1"/>
        </dgm:presLayoutVars>
      </dgm:prSet>
      <dgm:spPr/>
    </dgm:pt>
    <dgm:pt modelId="{90CF1582-D7E8-4728-B8FF-442EF3D35173}" type="pres">
      <dgm:prSet presAssocID="{9764AED4-8635-4A03-B744-157BAD97D252}" presName="sibTrans" presStyleLbl="sibTrans2D1" presStyleIdx="2" presStyleCnt="3"/>
      <dgm:spPr/>
    </dgm:pt>
    <dgm:pt modelId="{02883B5A-F7A2-4CD8-8259-493B5668C343}" type="pres">
      <dgm:prSet presAssocID="{9764AED4-8635-4A03-B744-157BAD97D252}" presName="connectorText" presStyleLbl="sibTrans2D1" presStyleIdx="2" presStyleCnt="3"/>
      <dgm:spPr/>
    </dgm:pt>
    <dgm:pt modelId="{57C1A12D-A7BD-4DAB-8528-5B31A530DA5B}" type="pres">
      <dgm:prSet presAssocID="{6B98173F-201F-4E98-BC2D-0553DD213188}" presName="node" presStyleLbl="node1" presStyleIdx="3" presStyleCnt="4">
        <dgm:presLayoutVars>
          <dgm:bulletEnabled val="1"/>
        </dgm:presLayoutVars>
      </dgm:prSet>
      <dgm:spPr/>
    </dgm:pt>
  </dgm:ptLst>
  <dgm:cxnLst>
    <dgm:cxn modelId="{CE4618D4-D6C2-4013-9F49-7C7CF4F724C3}" type="presOf" srcId="{F04AC7A0-447F-48FE-8BE1-D4DF83F19109}" destId="{0A476A4C-C996-4D40-A773-A23CDB347B98}" srcOrd="0" destOrd="0" presId="urn:microsoft.com/office/officeart/2005/8/layout/process2"/>
    <dgm:cxn modelId="{3FF2316D-40B7-4622-A1F1-71DC26012CD6}" srcId="{951F9BE0-B650-42D1-AF20-2305999B1986}" destId="{10125CA1-E355-4E83-B44D-5773786BA3A2}" srcOrd="1" destOrd="0" parTransId="{C62AF42E-E7B5-4168-8232-5B44A83B6466}" sibTransId="{94EBC9A1-2E52-481E-A4CD-D567B5B4608D}"/>
    <dgm:cxn modelId="{81936B10-6455-479F-8729-8683CFAA651E}" type="presOf" srcId="{42F4F4DC-4994-446B-A7A9-BC9C81D55090}" destId="{988E300C-3380-47E2-BCD4-58F5D4D455BB}" srcOrd="0" destOrd="0" presId="urn:microsoft.com/office/officeart/2005/8/layout/process2"/>
    <dgm:cxn modelId="{62150218-1A47-4D95-9714-420B7F691E04}" type="presOf" srcId="{9764AED4-8635-4A03-B744-157BAD97D252}" destId="{02883B5A-F7A2-4CD8-8259-493B5668C343}" srcOrd="1" destOrd="0" presId="urn:microsoft.com/office/officeart/2005/8/layout/process2"/>
    <dgm:cxn modelId="{F3DFC626-50ED-4127-8ACB-ED431BCD4409}" type="presOf" srcId="{951F9BE0-B650-42D1-AF20-2305999B1986}" destId="{D34BF46D-BDFC-44D9-A025-91F62E975D1A}" srcOrd="0" destOrd="0" presId="urn:microsoft.com/office/officeart/2005/8/layout/process2"/>
    <dgm:cxn modelId="{8C871CB4-6751-4D82-BB74-CF2102B4A7D9}" srcId="{951F9BE0-B650-42D1-AF20-2305999B1986}" destId="{A797E1FF-37DA-4512-8749-3CAC24720022}" srcOrd="0" destOrd="0" parTransId="{6F53666D-FD9D-4A04-9BBE-06416E1C36CB}" sibTransId="{42F4F4DC-4994-446B-A7A9-BC9C81D55090}"/>
    <dgm:cxn modelId="{C6BA2FB2-C2BB-4F5A-872F-C45CBF082804}" type="presOf" srcId="{94EBC9A1-2E52-481E-A4CD-D567B5B4608D}" destId="{BABCA1C2-37BA-4214-898B-F7559B91DAD0}" srcOrd="1" destOrd="0" presId="urn:microsoft.com/office/officeart/2005/8/layout/process2"/>
    <dgm:cxn modelId="{1AC8EE76-B48A-4563-85A1-22313E3536EF}" type="presOf" srcId="{94EBC9A1-2E52-481E-A4CD-D567B5B4608D}" destId="{BC47744C-52A3-4580-AFF1-45B657952C16}" srcOrd="0" destOrd="0" presId="urn:microsoft.com/office/officeart/2005/8/layout/process2"/>
    <dgm:cxn modelId="{4A59ED2A-DEE4-402A-8F1A-4288511E1CF8}" srcId="{951F9BE0-B650-42D1-AF20-2305999B1986}" destId="{6B98173F-201F-4E98-BC2D-0553DD213188}" srcOrd="3" destOrd="0" parTransId="{C854A659-1845-46AD-886C-DCD58100CDC7}" sibTransId="{D59EE127-0623-4476-8A26-0BDC3ADBF681}"/>
    <dgm:cxn modelId="{278416C1-1870-4839-BE44-244C4BDB3425}" type="presOf" srcId="{A797E1FF-37DA-4512-8749-3CAC24720022}" destId="{92599DA1-C420-41B2-A3AF-E5AAAE82A721}" srcOrd="0" destOrd="0" presId="urn:microsoft.com/office/officeart/2005/8/layout/process2"/>
    <dgm:cxn modelId="{0214DF93-D9DF-49E7-9E72-7203FF936E52}" type="presOf" srcId="{42F4F4DC-4994-446B-A7A9-BC9C81D55090}" destId="{F2823D4B-F1BC-441C-86F1-AD6EA3994F96}" srcOrd="1" destOrd="0" presId="urn:microsoft.com/office/officeart/2005/8/layout/process2"/>
    <dgm:cxn modelId="{CA9207A8-53D4-4E38-A149-A52EC7CDB5E6}" srcId="{951F9BE0-B650-42D1-AF20-2305999B1986}" destId="{F04AC7A0-447F-48FE-8BE1-D4DF83F19109}" srcOrd="2" destOrd="0" parTransId="{C6C6375C-D46D-461B-9F2A-243FA1F24197}" sibTransId="{9764AED4-8635-4A03-B744-157BAD97D252}"/>
    <dgm:cxn modelId="{87DEB5ED-F515-49A6-A890-3B7520B4EB46}" type="presOf" srcId="{9764AED4-8635-4A03-B744-157BAD97D252}" destId="{90CF1582-D7E8-4728-B8FF-442EF3D35173}" srcOrd="0" destOrd="0" presId="urn:microsoft.com/office/officeart/2005/8/layout/process2"/>
    <dgm:cxn modelId="{A5938EE2-0B38-483B-B243-55F2DC52A99F}" type="presOf" srcId="{6B98173F-201F-4E98-BC2D-0553DD213188}" destId="{57C1A12D-A7BD-4DAB-8528-5B31A530DA5B}" srcOrd="0" destOrd="0" presId="urn:microsoft.com/office/officeart/2005/8/layout/process2"/>
    <dgm:cxn modelId="{76F3481B-E6A4-4057-929C-2D7EA1E466B6}" type="presOf" srcId="{10125CA1-E355-4E83-B44D-5773786BA3A2}" destId="{76599E76-6385-452C-9330-0F4F0974CAC3}" srcOrd="0" destOrd="0" presId="urn:microsoft.com/office/officeart/2005/8/layout/process2"/>
    <dgm:cxn modelId="{C922C61F-0CFC-4808-A8CD-51364C0B1E16}" type="presParOf" srcId="{D34BF46D-BDFC-44D9-A025-91F62E975D1A}" destId="{92599DA1-C420-41B2-A3AF-E5AAAE82A721}" srcOrd="0" destOrd="0" presId="urn:microsoft.com/office/officeart/2005/8/layout/process2"/>
    <dgm:cxn modelId="{473E5012-19DA-4781-8D33-903AAFA28206}" type="presParOf" srcId="{D34BF46D-BDFC-44D9-A025-91F62E975D1A}" destId="{988E300C-3380-47E2-BCD4-58F5D4D455BB}" srcOrd="1" destOrd="0" presId="urn:microsoft.com/office/officeart/2005/8/layout/process2"/>
    <dgm:cxn modelId="{F8B17C80-629A-48FA-9610-522005506275}" type="presParOf" srcId="{988E300C-3380-47E2-BCD4-58F5D4D455BB}" destId="{F2823D4B-F1BC-441C-86F1-AD6EA3994F96}" srcOrd="0" destOrd="0" presId="urn:microsoft.com/office/officeart/2005/8/layout/process2"/>
    <dgm:cxn modelId="{72767D31-A50A-43A1-BF80-CFB49F10CF85}" type="presParOf" srcId="{D34BF46D-BDFC-44D9-A025-91F62E975D1A}" destId="{76599E76-6385-452C-9330-0F4F0974CAC3}" srcOrd="2" destOrd="0" presId="urn:microsoft.com/office/officeart/2005/8/layout/process2"/>
    <dgm:cxn modelId="{548CCF8B-4305-4DFD-919E-0927B9B17370}" type="presParOf" srcId="{D34BF46D-BDFC-44D9-A025-91F62E975D1A}" destId="{BC47744C-52A3-4580-AFF1-45B657952C16}" srcOrd="3" destOrd="0" presId="urn:microsoft.com/office/officeart/2005/8/layout/process2"/>
    <dgm:cxn modelId="{5360FE5D-2773-469C-9063-5D6D6D1CBB4F}" type="presParOf" srcId="{BC47744C-52A3-4580-AFF1-45B657952C16}" destId="{BABCA1C2-37BA-4214-898B-F7559B91DAD0}" srcOrd="0" destOrd="0" presId="urn:microsoft.com/office/officeart/2005/8/layout/process2"/>
    <dgm:cxn modelId="{36DC339A-61A2-4F94-B4F5-70E7B80108E2}" type="presParOf" srcId="{D34BF46D-BDFC-44D9-A025-91F62E975D1A}" destId="{0A476A4C-C996-4D40-A773-A23CDB347B98}" srcOrd="4" destOrd="0" presId="urn:microsoft.com/office/officeart/2005/8/layout/process2"/>
    <dgm:cxn modelId="{BEE30A55-8015-424F-B7A2-9EF1C49C26A3}" type="presParOf" srcId="{D34BF46D-BDFC-44D9-A025-91F62E975D1A}" destId="{90CF1582-D7E8-4728-B8FF-442EF3D35173}" srcOrd="5" destOrd="0" presId="urn:microsoft.com/office/officeart/2005/8/layout/process2"/>
    <dgm:cxn modelId="{CEA05EA4-E6BA-4F76-BEDB-FD0F148B0672}" type="presParOf" srcId="{90CF1582-D7E8-4728-B8FF-442EF3D35173}" destId="{02883B5A-F7A2-4CD8-8259-493B5668C343}" srcOrd="0" destOrd="0" presId="urn:microsoft.com/office/officeart/2005/8/layout/process2"/>
    <dgm:cxn modelId="{920B0437-78EB-4852-BEC2-30C08F737EE5}" type="presParOf" srcId="{D34BF46D-BDFC-44D9-A025-91F62E975D1A}" destId="{57C1A12D-A7BD-4DAB-8528-5B31A530DA5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1F9BE0-B650-42D1-AF20-2305999B1986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</dgm:pt>
    <dgm:pt modelId="{A797E1FF-37DA-4512-8749-3CAC24720022}">
      <dgm:prSet phldrT="[Texte]"/>
      <dgm:spPr/>
      <dgm:t>
        <a:bodyPr/>
        <a:lstStyle/>
        <a:p>
          <a:r>
            <a:rPr lang="fr-FR" dirty="0" smtClean="0"/>
            <a:t>Entrée du domicile</a:t>
          </a:r>
          <a:endParaRPr lang="fr-FR" dirty="0"/>
        </a:p>
      </dgm:t>
    </dgm:pt>
    <dgm:pt modelId="{6F53666D-FD9D-4A04-9BBE-06416E1C36CB}" type="parTrans" cxnId="{8C871CB4-6751-4D82-BB74-CF2102B4A7D9}">
      <dgm:prSet/>
      <dgm:spPr/>
      <dgm:t>
        <a:bodyPr/>
        <a:lstStyle/>
        <a:p>
          <a:endParaRPr lang="fr-FR"/>
        </a:p>
      </dgm:t>
    </dgm:pt>
    <dgm:pt modelId="{42F4F4DC-4994-446B-A7A9-BC9C81D55090}" type="sibTrans" cxnId="{8C871CB4-6751-4D82-BB74-CF2102B4A7D9}">
      <dgm:prSet/>
      <dgm:spPr/>
      <dgm:t>
        <a:bodyPr/>
        <a:lstStyle/>
        <a:p>
          <a:endParaRPr lang="fr-FR"/>
        </a:p>
      </dgm:t>
    </dgm:pt>
    <dgm:pt modelId="{10125CA1-E355-4E83-B44D-5773786BA3A2}">
      <dgm:prSet phldrT="[Texte]"/>
      <dgm:spPr/>
      <dgm:t>
        <a:bodyPr/>
        <a:lstStyle/>
        <a:p>
          <a:r>
            <a:rPr lang="fr-FR" dirty="0" smtClean="0"/>
            <a:t>Consultation aux urgences</a:t>
          </a:r>
          <a:endParaRPr lang="fr-FR" dirty="0"/>
        </a:p>
      </dgm:t>
    </dgm:pt>
    <dgm:pt modelId="{C62AF42E-E7B5-4168-8232-5B44A83B6466}" type="parTrans" cxnId="{3FF2316D-40B7-4622-A1F1-71DC26012CD6}">
      <dgm:prSet/>
      <dgm:spPr/>
      <dgm:t>
        <a:bodyPr/>
        <a:lstStyle/>
        <a:p>
          <a:endParaRPr lang="fr-FR"/>
        </a:p>
      </dgm:t>
    </dgm:pt>
    <dgm:pt modelId="{94EBC9A1-2E52-481E-A4CD-D567B5B4608D}" type="sibTrans" cxnId="{3FF2316D-40B7-4622-A1F1-71DC26012CD6}">
      <dgm:prSet/>
      <dgm:spPr>
        <a:solidFill>
          <a:schemeClr val="accent4"/>
        </a:solidFill>
        <a:ln>
          <a:solidFill>
            <a:schemeClr val="tx2"/>
          </a:solidFill>
        </a:ln>
      </dgm:spPr>
      <dgm:t>
        <a:bodyPr/>
        <a:lstStyle/>
        <a:p>
          <a:endParaRPr lang="fr-FR"/>
        </a:p>
      </dgm:t>
    </dgm:pt>
    <dgm:pt modelId="{F04AC7A0-447F-48FE-8BE1-D4DF83F19109}">
      <dgm:prSet phldrT="[Texte]"/>
      <dgm:spPr/>
      <dgm:t>
        <a:bodyPr/>
        <a:lstStyle/>
        <a:p>
          <a:r>
            <a:rPr lang="fr-FR" dirty="0" smtClean="0"/>
            <a:t>Hospitalisation en UHCD</a:t>
          </a:r>
          <a:endParaRPr lang="fr-FR" dirty="0"/>
        </a:p>
      </dgm:t>
    </dgm:pt>
    <dgm:pt modelId="{C6C6375C-D46D-461B-9F2A-243FA1F24197}" type="parTrans" cxnId="{CA9207A8-53D4-4E38-A149-A52EC7CDB5E6}">
      <dgm:prSet/>
      <dgm:spPr/>
      <dgm:t>
        <a:bodyPr/>
        <a:lstStyle/>
        <a:p>
          <a:endParaRPr lang="fr-FR"/>
        </a:p>
      </dgm:t>
    </dgm:pt>
    <dgm:pt modelId="{9764AED4-8635-4A03-B744-157BAD97D252}" type="sibTrans" cxnId="{CA9207A8-53D4-4E38-A149-A52EC7CDB5E6}">
      <dgm:prSet/>
      <dgm:spPr>
        <a:solidFill>
          <a:srgbClr val="FF0000"/>
        </a:solidFill>
      </dgm:spPr>
      <dgm:t>
        <a:bodyPr/>
        <a:lstStyle/>
        <a:p>
          <a:endParaRPr lang="fr-FR"/>
        </a:p>
      </dgm:t>
    </dgm:pt>
    <dgm:pt modelId="{6B98173F-201F-4E98-BC2D-0553DD213188}">
      <dgm:prSet phldrT="[Texte]"/>
      <dgm:spPr/>
      <dgm:t>
        <a:bodyPr/>
        <a:lstStyle/>
        <a:p>
          <a:r>
            <a:rPr lang="fr-FR" dirty="0" smtClean="0"/>
            <a:t>Sortie en l’EHPAD</a:t>
          </a:r>
          <a:endParaRPr lang="fr-FR" dirty="0"/>
        </a:p>
      </dgm:t>
    </dgm:pt>
    <dgm:pt modelId="{C854A659-1845-46AD-886C-DCD58100CDC7}" type="parTrans" cxnId="{4A59ED2A-DEE4-402A-8F1A-4288511E1CF8}">
      <dgm:prSet/>
      <dgm:spPr/>
      <dgm:t>
        <a:bodyPr/>
        <a:lstStyle/>
        <a:p>
          <a:endParaRPr lang="fr-FR"/>
        </a:p>
      </dgm:t>
    </dgm:pt>
    <dgm:pt modelId="{D59EE127-0623-4476-8A26-0BDC3ADBF681}" type="sibTrans" cxnId="{4A59ED2A-DEE4-402A-8F1A-4288511E1CF8}">
      <dgm:prSet/>
      <dgm:spPr/>
      <dgm:t>
        <a:bodyPr/>
        <a:lstStyle/>
        <a:p>
          <a:endParaRPr lang="fr-FR"/>
        </a:p>
      </dgm:t>
    </dgm:pt>
    <dgm:pt modelId="{A3747E87-A199-4BEF-A60A-3C17F6BB1ADF}">
      <dgm:prSet phldrT="[Texte]"/>
      <dgm:spPr/>
      <dgm:t>
        <a:bodyPr/>
        <a:lstStyle/>
        <a:p>
          <a:r>
            <a:rPr lang="fr-FR" dirty="0" smtClean="0"/>
            <a:t>Transfert en chirurgie</a:t>
          </a:r>
          <a:endParaRPr lang="fr-FR" dirty="0"/>
        </a:p>
      </dgm:t>
    </dgm:pt>
    <dgm:pt modelId="{CE694F81-9F78-4479-A8CB-CC6DC574D50F}" type="parTrans" cxnId="{171B63DD-7B0C-48EA-BB23-4A7EBE501521}">
      <dgm:prSet/>
      <dgm:spPr/>
      <dgm:t>
        <a:bodyPr/>
        <a:lstStyle/>
        <a:p>
          <a:endParaRPr lang="fr-FR"/>
        </a:p>
      </dgm:t>
    </dgm:pt>
    <dgm:pt modelId="{D037D520-11C9-4D1A-A477-9E23082011AF}" type="sibTrans" cxnId="{171B63DD-7B0C-48EA-BB23-4A7EBE501521}">
      <dgm:prSet/>
      <dgm:spPr/>
      <dgm:t>
        <a:bodyPr/>
        <a:lstStyle/>
        <a:p>
          <a:endParaRPr lang="fr-FR"/>
        </a:p>
      </dgm:t>
    </dgm:pt>
    <dgm:pt modelId="{E9954289-C3E9-49DA-982D-F1952BD959F9}">
      <dgm:prSet phldrT="[Texte]"/>
      <dgm:spPr/>
      <dgm:t>
        <a:bodyPr/>
        <a:lstStyle/>
        <a:p>
          <a:r>
            <a:rPr lang="fr-FR" dirty="0" smtClean="0">
              <a:solidFill>
                <a:schemeClr val="accent5">
                  <a:lumMod val="75000"/>
                </a:schemeClr>
              </a:solidFill>
            </a:rPr>
            <a:t>Intervention</a:t>
          </a:r>
          <a:endParaRPr lang="fr-FR" dirty="0">
            <a:solidFill>
              <a:schemeClr val="accent5">
                <a:lumMod val="75000"/>
              </a:schemeClr>
            </a:solidFill>
          </a:endParaRPr>
        </a:p>
      </dgm:t>
    </dgm:pt>
    <dgm:pt modelId="{69D38979-0B3A-4328-A223-61101BE2F27E}" type="parTrans" cxnId="{0BE15896-E311-4210-81D0-B6FEF768884E}">
      <dgm:prSet/>
      <dgm:spPr/>
      <dgm:t>
        <a:bodyPr/>
        <a:lstStyle/>
        <a:p>
          <a:endParaRPr lang="fr-FR"/>
        </a:p>
      </dgm:t>
    </dgm:pt>
    <dgm:pt modelId="{4494B5E3-8CAD-4164-B2B2-29A4DDABB564}" type="sibTrans" cxnId="{0BE15896-E311-4210-81D0-B6FEF768884E}">
      <dgm:prSet/>
      <dgm:spPr>
        <a:solidFill>
          <a:srgbClr val="FF0000"/>
        </a:solidFill>
      </dgm:spPr>
      <dgm:t>
        <a:bodyPr/>
        <a:lstStyle/>
        <a:p>
          <a:endParaRPr lang="fr-FR"/>
        </a:p>
      </dgm:t>
    </dgm:pt>
    <dgm:pt modelId="{1B26C963-0ADF-46D7-A461-5980D0E5BAD3}">
      <dgm:prSet phldrT="[Texte]"/>
      <dgm:spPr/>
      <dgm:t>
        <a:bodyPr/>
        <a:lstStyle/>
        <a:p>
          <a:r>
            <a:rPr lang="fr-FR" dirty="0" smtClean="0"/>
            <a:t>Transfert en USC</a:t>
          </a:r>
          <a:endParaRPr lang="fr-FR" dirty="0"/>
        </a:p>
      </dgm:t>
    </dgm:pt>
    <dgm:pt modelId="{A0999FB1-CB0B-4E20-8081-6DFA18729C66}" type="parTrans" cxnId="{E9676ACA-E379-47DD-8C17-EE56AF734A30}">
      <dgm:prSet/>
      <dgm:spPr/>
      <dgm:t>
        <a:bodyPr/>
        <a:lstStyle/>
        <a:p>
          <a:endParaRPr lang="fr-FR"/>
        </a:p>
      </dgm:t>
    </dgm:pt>
    <dgm:pt modelId="{BF4755A4-1FAD-4590-B8F2-95EEE396222C}" type="sibTrans" cxnId="{E9676ACA-E379-47DD-8C17-EE56AF734A30}">
      <dgm:prSet/>
      <dgm:spPr>
        <a:solidFill>
          <a:srgbClr val="FF0000"/>
        </a:solidFill>
      </dgm:spPr>
      <dgm:t>
        <a:bodyPr/>
        <a:lstStyle/>
        <a:p>
          <a:endParaRPr lang="fr-FR"/>
        </a:p>
      </dgm:t>
    </dgm:pt>
    <dgm:pt modelId="{A1EFBAC1-8107-4CF4-906C-EDC12839958A}">
      <dgm:prSet phldrT="[Texte]"/>
      <dgm:spPr/>
      <dgm:t>
        <a:bodyPr/>
        <a:lstStyle/>
        <a:p>
          <a:r>
            <a:rPr lang="fr-FR" dirty="0" smtClean="0"/>
            <a:t>Transfert en chirurgie</a:t>
          </a:r>
          <a:endParaRPr lang="fr-FR" dirty="0"/>
        </a:p>
      </dgm:t>
    </dgm:pt>
    <dgm:pt modelId="{53756D5C-8FD1-47ED-937F-F90308A1179E}" type="parTrans" cxnId="{AC52362F-C646-4D68-B5D7-F347F96EC0E1}">
      <dgm:prSet/>
      <dgm:spPr/>
      <dgm:t>
        <a:bodyPr/>
        <a:lstStyle/>
        <a:p>
          <a:endParaRPr lang="fr-FR"/>
        </a:p>
      </dgm:t>
    </dgm:pt>
    <dgm:pt modelId="{18A301C2-37A8-4452-BA1E-DE750E8239E3}" type="sibTrans" cxnId="{AC52362F-C646-4D68-B5D7-F347F96EC0E1}">
      <dgm:prSet/>
      <dgm:spPr/>
      <dgm:t>
        <a:bodyPr/>
        <a:lstStyle/>
        <a:p>
          <a:endParaRPr lang="fr-FR"/>
        </a:p>
      </dgm:t>
    </dgm:pt>
    <dgm:pt modelId="{2663273B-3AFD-40AA-8FF9-5E1EE3D661B7}">
      <dgm:prSet phldrT="[Texte]"/>
      <dgm:spPr/>
      <dgm:t>
        <a:bodyPr/>
        <a:lstStyle/>
        <a:p>
          <a:r>
            <a:rPr lang="fr-FR" dirty="0" err="1" smtClean="0">
              <a:solidFill>
                <a:schemeClr val="accent5">
                  <a:lumMod val="75000"/>
                </a:schemeClr>
              </a:solidFill>
            </a:rPr>
            <a:t>Réaggravation</a:t>
          </a:r>
          <a:endParaRPr lang="fr-FR" dirty="0">
            <a:solidFill>
              <a:schemeClr val="accent5">
                <a:lumMod val="75000"/>
              </a:schemeClr>
            </a:solidFill>
          </a:endParaRPr>
        </a:p>
      </dgm:t>
    </dgm:pt>
    <dgm:pt modelId="{E813B93B-844B-4B98-B0FB-C356A6AE7AF4}" type="parTrans" cxnId="{96AD9037-7694-42BD-BDE9-FD8A5A7E7274}">
      <dgm:prSet/>
      <dgm:spPr/>
      <dgm:t>
        <a:bodyPr/>
        <a:lstStyle/>
        <a:p>
          <a:endParaRPr lang="fr-FR"/>
        </a:p>
      </dgm:t>
    </dgm:pt>
    <dgm:pt modelId="{75E7C871-4CEB-499C-8744-57219868E0A4}" type="sibTrans" cxnId="{96AD9037-7694-42BD-BDE9-FD8A5A7E7274}">
      <dgm:prSet/>
      <dgm:spPr>
        <a:solidFill>
          <a:srgbClr val="FF0000"/>
        </a:solidFill>
      </dgm:spPr>
      <dgm:t>
        <a:bodyPr/>
        <a:lstStyle/>
        <a:p>
          <a:endParaRPr lang="fr-FR"/>
        </a:p>
      </dgm:t>
    </dgm:pt>
    <dgm:pt modelId="{88D5FFDD-7DAD-4E65-A586-499AD2869CD2}">
      <dgm:prSet phldrT="[Texte]"/>
      <dgm:spPr/>
      <dgm:t>
        <a:bodyPr/>
        <a:lstStyle/>
        <a:p>
          <a:r>
            <a:rPr lang="fr-FR" dirty="0" smtClean="0"/>
            <a:t>Transfert en USC</a:t>
          </a:r>
          <a:endParaRPr lang="fr-FR" dirty="0"/>
        </a:p>
      </dgm:t>
    </dgm:pt>
    <dgm:pt modelId="{6023B1D9-924E-4E17-8A05-B5A91D0270A5}" type="parTrans" cxnId="{3DC63E6E-4EE3-4D10-B69F-6396335347C5}">
      <dgm:prSet/>
      <dgm:spPr/>
      <dgm:t>
        <a:bodyPr/>
        <a:lstStyle/>
        <a:p>
          <a:endParaRPr lang="fr-FR"/>
        </a:p>
      </dgm:t>
    </dgm:pt>
    <dgm:pt modelId="{D823E4D1-8ADE-472D-98A3-B68717EDD286}" type="sibTrans" cxnId="{3DC63E6E-4EE3-4D10-B69F-6396335347C5}">
      <dgm:prSet/>
      <dgm:spPr>
        <a:solidFill>
          <a:srgbClr val="FF0000"/>
        </a:solidFill>
      </dgm:spPr>
      <dgm:t>
        <a:bodyPr/>
        <a:lstStyle/>
        <a:p>
          <a:endParaRPr lang="fr-FR"/>
        </a:p>
      </dgm:t>
    </dgm:pt>
    <dgm:pt modelId="{427D14AA-74D6-4BAE-9873-46FC1BA17D7F}">
      <dgm:prSet phldrT="[Texte]"/>
      <dgm:spPr/>
      <dgm:t>
        <a:bodyPr/>
        <a:lstStyle/>
        <a:p>
          <a:r>
            <a:rPr lang="fr-FR" dirty="0" smtClean="0"/>
            <a:t>Transfert en chirurgie</a:t>
          </a:r>
          <a:endParaRPr lang="fr-FR" dirty="0"/>
        </a:p>
      </dgm:t>
    </dgm:pt>
    <dgm:pt modelId="{57CA4DAC-A5F3-424B-9CF0-03F4293DA46B}" type="parTrans" cxnId="{28BE3390-E372-4438-B791-A5116E79CF6E}">
      <dgm:prSet/>
      <dgm:spPr/>
      <dgm:t>
        <a:bodyPr/>
        <a:lstStyle/>
        <a:p>
          <a:endParaRPr lang="fr-FR"/>
        </a:p>
      </dgm:t>
    </dgm:pt>
    <dgm:pt modelId="{4DA6C546-0B7E-4C6F-927C-A26AC2597E3A}" type="sibTrans" cxnId="{28BE3390-E372-4438-B791-A5116E79CF6E}">
      <dgm:prSet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2400000" scaled="0"/>
        </a:gradFill>
      </dgm:spPr>
      <dgm:t>
        <a:bodyPr/>
        <a:lstStyle/>
        <a:p>
          <a:endParaRPr lang="fr-FR"/>
        </a:p>
      </dgm:t>
    </dgm:pt>
    <dgm:pt modelId="{022A770D-8D52-41C1-A513-3367995EEFD8}">
      <dgm:prSet phldrT="[Texte]"/>
      <dgm:spPr/>
      <dgm:t>
        <a:bodyPr/>
        <a:lstStyle/>
        <a:p>
          <a:r>
            <a:rPr lang="fr-FR" dirty="0" smtClean="0"/>
            <a:t>Hospitalisation en SSR</a:t>
          </a:r>
          <a:endParaRPr lang="fr-FR" dirty="0"/>
        </a:p>
      </dgm:t>
    </dgm:pt>
    <dgm:pt modelId="{214CF835-A900-4C7C-BB8F-A2E5B72A82CE}" type="parTrans" cxnId="{B27861D9-88E2-4573-8CBF-F44C62214450}">
      <dgm:prSet/>
      <dgm:spPr/>
      <dgm:t>
        <a:bodyPr/>
        <a:lstStyle/>
        <a:p>
          <a:endParaRPr lang="fr-FR"/>
        </a:p>
      </dgm:t>
    </dgm:pt>
    <dgm:pt modelId="{56CBDA65-E887-4848-B1AF-62A3C23B0E33}" type="sibTrans" cxnId="{B27861D9-88E2-4573-8CBF-F44C62214450}">
      <dgm:prSet/>
      <dgm:spPr>
        <a:solidFill>
          <a:schemeClr val="accent5"/>
        </a:solidFill>
      </dgm:spPr>
      <dgm:t>
        <a:bodyPr/>
        <a:lstStyle/>
        <a:p>
          <a:endParaRPr lang="fr-FR"/>
        </a:p>
      </dgm:t>
    </dgm:pt>
    <dgm:pt modelId="{BB515DFF-2079-41CB-AD47-0C93343A6E31}" type="pres">
      <dgm:prSet presAssocID="{951F9BE0-B650-42D1-AF20-2305999B1986}" presName="Name0" presStyleCnt="0">
        <dgm:presLayoutVars>
          <dgm:dir/>
          <dgm:resizeHandles/>
        </dgm:presLayoutVars>
      </dgm:prSet>
      <dgm:spPr/>
    </dgm:pt>
    <dgm:pt modelId="{D9A88043-1932-4E07-BA3D-3CFC73A63613}" type="pres">
      <dgm:prSet presAssocID="{A797E1FF-37DA-4512-8749-3CAC24720022}" presName="compNode" presStyleCnt="0"/>
      <dgm:spPr/>
    </dgm:pt>
    <dgm:pt modelId="{FDC153A8-EFC5-4D3B-8A27-7EC08D2DD050}" type="pres">
      <dgm:prSet presAssocID="{A797E1FF-37DA-4512-8749-3CAC24720022}" presName="dummyConnPt" presStyleCnt="0"/>
      <dgm:spPr/>
    </dgm:pt>
    <dgm:pt modelId="{F9532CC4-B9DC-4262-A73D-A9873CDEEAD7}" type="pres">
      <dgm:prSet presAssocID="{A797E1FF-37DA-4512-8749-3CAC24720022}" presName="node" presStyleLbl="node1" presStyleIdx="0" presStyleCnt="12">
        <dgm:presLayoutVars>
          <dgm:bulletEnabled val="1"/>
        </dgm:presLayoutVars>
      </dgm:prSet>
      <dgm:spPr/>
    </dgm:pt>
    <dgm:pt modelId="{ABC1183D-01BB-466F-A6F3-FF2DA9D12B1A}" type="pres">
      <dgm:prSet presAssocID="{42F4F4DC-4994-446B-A7A9-BC9C81D55090}" presName="sibTrans" presStyleLbl="bgSibTrans2D1" presStyleIdx="0" presStyleCnt="11" custScaleX="48837" custScaleY="121899" custLinFactNeighborX="41691" custLinFactNeighborY="-11602"/>
      <dgm:spPr/>
    </dgm:pt>
    <dgm:pt modelId="{45ACEFEB-9F57-41E7-A808-A4E33DE85376}" type="pres">
      <dgm:prSet presAssocID="{10125CA1-E355-4E83-B44D-5773786BA3A2}" presName="compNode" presStyleCnt="0"/>
      <dgm:spPr/>
    </dgm:pt>
    <dgm:pt modelId="{B219D5FA-7563-4DB4-9333-071482FE23DE}" type="pres">
      <dgm:prSet presAssocID="{10125CA1-E355-4E83-B44D-5773786BA3A2}" presName="dummyConnPt" presStyleCnt="0"/>
      <dgm:spPr/>
    </dgm:pt>
    <dgm:pt modelId="{34FFEBC8-8F34-47E9-AACC-B1C26A54B153}" type="pres">
      <dgm:prSet presAssocID="{10125CA1-E355-4E83-B44D-5773786BA3A2}" presName="node" presStyleLbl="node1" presStyleIdx="1" presStyleCnt="12">
        <dgm:presLayoutVars>
          <dgm:bulletEnabled val="1"/>
        </dgm:presLayoutVars>
      </dgm:prSet>
      <dgm:spPr/>
    </dgm:pt>
    <dgm:pt modelId="{F808427F-96A8-4572-A134-3B71732B38DB}" type="pres">
      <dgm:prSet presAssocID="{94EBC9A1-2E52-481E-A4CD-D567B5B4608D}" presName="sibTrans" presStyleLbl="bgSibTrans2D1" presStyleIdx="1" presStyleCnt="11" custFlipVert="1" custScaleX="160788" custScaleY="116061" custLinFactNeighborX="41691" custLinFactNeighborY="-26859"/>
      <dgm:spPr/>
    </dgm:pt>
    <dgm:pt modelId="{19F66C2C-C964-4EA5-8D97-02DAD2709899}" type="pres">
      <dgm:prSet presAssocID="{F04AC7A0-447F-48FE-8BE1-D4DF83F19109}" presName="compNode" presStyleCnt="0"/>
      <dgm:spPr/>
    </dgm:pt>
    <dgm:pt modelId="{CE8E4A3D-4205-40C0-9DAE-63C7E2BB4CBC}" type="pres">
      <dgm:prSet presAssocID="{F04AC7A0-447F-48FE-8BE1-D4DF83F19109}" presName="dummyConnPt" presStyleCnt="0"/>
      <dgm:spPr/>
    </dgm:pt>
    <dgm:pt modelId="{936482A9-65F6-48EF-B9D8-4BC8B091D543}" type="pres">
      <dgm:prSet presAssocID="{F04AC7A0-447F-48FE-8BE1-D4DF83F19109}" presName="node" presStyleLbl="node1" presStyleIdx="2" presStyleCnt="12">
        <dgm:presLayoutVars>
          <dgm:bulletEnabled val="1"/>
        </dgm:presLayoutVars>
      </dgm:prSet>
      <dgm:spPr/>
    </dgm:pt>
    <dgm:pt modelId="{F93BC83D-AF8D-4ED5-8B3D-F31AC1150ED8}" type="pres">
      <dgm:prSet presAssocID="{9764AED4-8635-4A03-B744-157BAD97D252}" presName="sibTrans" presStyleLbl="bgSibTrans2D1" presStyleIdx="2" presStyleCnt="11"/>
      <dgm:spPr/>
    </dgm:pt>
    <dgm:pt modelId="{F06D0812-00E0-4031-9D8E-55A6AE511C46}" type="pres">
      <dgm:prSet presAssocID="{A3747E87-A199-4BEF-A60A-3C17F6BB1ADF}" presName="compNode" presStyleCnt="0"/>
      <dgm:spPr/>
    </dgm:pt>
    <dgm:pt modelId="{BBCDC888-17EA-4A59-A911-08CD7A4538A9}" type="pres">
      <dgm:prSet presAssocID="{A3747E87-A199-4BEF-A60A-3C17F6BB1ADF}" presName="dummyConnPt" presStyleCnt="0"/>
      <dgm:spPr/>
    </dgm:pt>
    <dgm:pt modelId="{E3CD07F2-E140-47D2-A847-28B27860E5F6}" type="pres">
      <dgm:prSet presAssocID="{A3747E87-A199-4BEF-A60A-3C17F6BB1ADF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0517A0-77B6-4EB7-942A-CF7A56AF54CA}" type="pres">
      <dgm:prSet presAssocID="{D037D520-11C9-4D1A-A477-9E23082011AF}" presName="sibTrans" presStyleLbl="bgSibTrans2D1" presStyleIdx="3" presStyleCnt="11"/>
      <dgm:spPr/>
    </dgm:pt>
    <dgm:pt modelId="{3C8EB5BE-9538-4E04-96AD-1D93CC4D803F}" type="pres">
      <dgm:prSet presAssocID="{E9954289-C3E9-49DA-982D-F1952BD959F9}" presName="compNode" presStyleCnt="0"/>
      <dgm:spPr/>
    </dgm:pt>
    <dgm:pt modelId="{DC09AFAA-4DB8-4A97-89B6-F80AF9A10C5B}" type="pres">
      <dgm:prSet presAssocID="{E9954289-C3E9-49DA-982D-F1952BD959F9}" presName="dummyConnPt" presStyleCnt="0"/>
      <dgm:spPr/>
    </dgm:pt>
    <dgm:pt modelId="{BA345C92-89CA-4C2D-936C-78824E556A8B}" type="pres">
      <dgm:prSet presAssocID="{E9954289-C3E9-49DA-982D-F1952BD959F9}" presName="node" presStyleLbl="node1" presStyleIdx="4" presStyleCnt="12">
        <dgm:presLayoutVars>
          <dgm:bulletEnabled val="1"/>
        </dgm:presLayoutVars>
      </dgm:prSet>
      <dgm:spPr/>
    </dgm:pt>
    <dgm:pt modelId="{4977DECA-0B80-4167-9E69-480578973034}" type="pres">
      <dgm:prSet presAssocID="{4494B5E3-8CAD-4164-B2B2-29A4DDABB564}" presName="sibTrans" presStyleLbl="bgSibTrans2D1" presStyleIdx="4" presStyleCnt="11"/>
      <dgm:spPr/>
    </dgm:pt>
    <dgm:pt modelId="{D7321E68-3292-4AC4-8CA3-A81E7F806653}" type="pres">
      <dgm:prSet presAssocID="{1B26C963-0ADF-46D7-A461-5980D0E5BAD3}" presName="compNode" presStyleCnt="0"/>
      <dgm:spPr/>
    </dgm:pt>
    <dgm:pt modelId="{A62FFBE8-2608-41C7-A9DA-9300A2A254E6}" type="pres">
      <dgm:prSet presAssocID="{1B26C963-0ADF-46D7-A461-5980D0E5BAD3}" presName="dummyConnPt" presStyleCnt="0"/>
      <dgm:spPr/>
    </dgm:pt>
    <dgm:pt modelId="{19ABC85B-9693-415F-8282-057909EF9847}" type="pres">
      <dgm:prSet presAssocID="{1B26C963-0ADF-46D7-A461-5980D0E5BAD3}" presName="node" presStyleLbl="node1" presStyleIdx="5" presStyleCnt="12">
        <dgm:presLayoutVars>
          <dgm:bulletEnabled val="1"/>
        </dgm:presLayoutVars>
      </dgm:prSet>
      <dgm:spPr/>
    </dgm:pt>
    <dgm:pt modelId="{9B60E5AD-6B67-40AC-8880-BCD30E8FEFB3}" type="pres">
      <dgm:prSet presAssocID="{BF4755A4-1FAD-4590-B8F2-95EEE396222C}" presName="sibTrans" presStyleLbl="bgSibTrans2D1" presStyleIdx="5" presStyleCnt="11"/>
      <dgm:spPr/>
    </dgm:pt>
    <dgm:pt modelId="{32F2ED15-1D2C-48C3-8284-59B821886C27}" type="pres">
      <dgm:prSet presAssocID="{A1EFBAC1-8107-4CF4-906C-EDC12839958A}" presName="compNode" presStyleCnt="0"/>
      <dgm:spPr/>
    </dgm:pt>
    <dgm:pt modelId="{E93560A4-63B9-4C6F-A151-29D5DCC0D597}" type="pres">
      <dgm:prSet presAssocID="{A1EFBAC1-8107-4CF4-906C-EDC12839958A}" presName="dummyConnPt" presStyleCnt="0"/>
      <dgm:spPr/>
    </dgm:pt>
    <dgm:pt modelId="{D0522402-A196-42F9-AC75-C42860053EFD}" type="pres">
      <dgm:prSet presAssocID="{A1EFBAC1-8107-4CF4-906C-EDC12839958A}" presName="node" presStyleLbl="node1" presStyleIdx="6" presStyleCnt="12">
        <dgm:presLayoutVars>
          <dgm:bulletEnabled val="1"/>
        </dgm:presLayoutVars>
      </dgm:prSet>
      <dgm:spPr/>
    </dgm:pt>
    <dgm:pt modelId="{C86FDD16-0F49-4676-83ED-87440439A598}" type="pres">
      <dgm:prSet presAssocID="{18A301C2-37A8-4452-BA1E-DE750E8239E3}" presName="sibTrans" presStyleLbl="bgSibTrans2D1" presStyleIdx="6" presStyleCnt="11"/>
      <dgm:spPr/>
    </dgm:pt>
    <dgm:pt modelId="{A5493017-A73D-4583-9F4B-C707300942E5}" type="pres">
      <dgm:prSet presAssocID="{2663273B-3AFD-40AA-8FF9-5E1EE3D661B7}" presName="compNode" presStyleCnt="0"/>
      <dgm:spPr/>
    </dgm:pt>
    <dgm:pt modelId="{D05F254C-C5FF-41E5-B155-40AEF4D9B418}" type="pres">
      <dgm:prSet presAssocID="{2663273B-3AFD-40AA-8FF9-5E1EE3D661B7}" presName="dummyConnPt" presStyleCnt="0"/>
      <dgm:spPr/>
    </dgm:pt>
    <dgm:pt modelId="{11B0C780-FABF-4DB1-8A4C-01AF9F5627A8}" type="pres">
      <dgm:prSet presAssocID="{2663273B-3AFD-40AA-8FF9-5E1EE3D661B7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A3096B-1D5E-4D06-9A49-597AD595D96C}" type="pres">
      <dgm:prSet presAssocID="{75E7C871-4CEB-499C-8744-57219868E0A4}" presName="sibTrans" presStyleLbl="bgSibTrans2D1" presStyleIdx="7" presStyleCnt="11"/>
      <dgm:spPr/>
    </dgm:pt>
    <dgm:pt modelId="{F8841EE3-4D9C-484F-8575-03537E8D6C25}" type="pres">
      <dgm:prSet presAssocID="{88D5FFDD-7DAD-4E65-A586-499AD2869CD2}" presName="compNode" presStyleCnt="0"/>
      <dgm:spPr/>
    </dgm:pt>
    <dgm:pt modelId="{BC667C2B-5BC3-4726-A370-DCE9000334A5}" type="pres">
      <dgm:prSet presAssocID="{88D5FFDD-7DAD-4E65-A586-499AD2869CD2}" presName="dummyConnPt" presStyleCnt="0"/>
      <dgm:spPr/>
    </dgm:pt>
    <dgm:pt modelId="{420A8EF9-CF6A-4B90-9FDF-81C4F4FBE611}" type="pres">
      <dgm:prSet presAssocID="{88D5FFDD-7DAD-4E65-A586-499AD2869CD2}" presName="node" presStyleLbl="node1" presStyleIdx="8" presStyleCnt="12">
        <dgm:presLayoutVars>
          <dgm:bulletEnabled val="1"/>
        </dgm:presLayoutVars>
      </dgm:prSet>
      <dgm:spPr/>
    </dgm:pt>
    <dgm:pt modelId="{A0A7B8C0-608B-4E0A-A3BD-8DEE11650D54}" type="pres">
      <dgm:prSet presAssocID="{D823E4D1-8ADE-472D-98A3-B68717EDD286}" presName="sibTrans" presStyleLbl="bgSibTrans2D1" presStyleIdx="8" presStyleCnt="11"/>
      <dgm:spPr/>
    </dgm:pt>
    <dgm:pt modelId="{43A2E9D5-68E7-4DA9-88B7-B796132393F2}" type="pres">
      <dgm:prSet presAssocID="{427D14AA-74D6-4BAE-9873-46FC1BA17D7F}" presName="compNode" presStyleCnt="0"/>
      <dgm:spPr/>
    </dgm:pt>
    <dgm:pt modelId="{F4C9385F-680E-408C-82EB-F9D21C4EF10D}" type="pres">
      <dgm:prSet presAssocID="{427D14AA-74D6-4BAE-9873-46FC1BA17D7F}" presName="dummyConnPt" presStyleCnt="0"/>
      <dgm:spPr/>
    </dgm:pt>
    <dgm:pt modelId="{CACDDC57-7C9C-46D0-8020-D936250E3ADC}" type="pres">
      <dgm:prSet presAssocID="{427D14AA-74D6-4BAE-9873-46FC1BA17D7F}" presName="node" presStyleLbl="node1" presStyleIdx="9" presStyleCnt="12">
        <dgm:presLayoutVars>
          <dgm:bulletEnabled val="1"/>
        </dgm:presLayoutVars>
      </dgm:prSet>
      <dgm:spPr/>
    </dgm:pt>
    <dgm:pt modelId="{29195E77-0D86-4C4E-A175-B46ABD46DAC0}" type="pres">
      <dgm:prSet presAssocID="{4DA6C546-0B7E-4C6F-927C-A26AC2597E3A}" presName="sibTrans" presStyleLbl="bgSibTrans2D1" presStyleIdx="9" presStyleCnt="11"/>
      <dgm:spPr/>
    </dgm:pt>
    <dgm:pt modelId="{6C3E0271-7561-499B-84A1-F7A57F980D72}" type="pres">
      <dgm:prSet presAssocID="{022A770D-8D52-41C1-A513-3367995EEFD8}" presName="compNode" presStyleCnt="0"/>
      <dgm:spPr/>
    </dgm:pt>
    <dgm:pt modelId="{2843B3AF-7479-4913-AB22-D27621F71969}" type="pres">
      <dgm:prSet presAssocID="{022A770D-8D52-41C1-A513-3367995EEFD8}" presName="dummyConnPt" presStyleCnt="0"/>
      <dgm:spPr/>
    </dgm:pt>
    <dgm:pt modelId="{D3FA92C3-716E-4B98-9765-B910AC1945AD}" type="pres">
      <dgm:prSet presAssocID="{022A770D-8D52-41C1-A513-3367995EEFD8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796162-474F-432E-83CF-5BEB00231D09}" type="pres">
      <dgm:prSet presAssocID="{56CBDA65-E887-4848-B1AF-62A3C23B0E33}" presName="sibTrans" presStyleLbl="bgSibTrans2D1" presStyleIdx="10" presStyleCnt="11"/>
      <dgm:spPr/>
    </dgm:pt>
    <dgm:pt modelId="{F9080D1D-548C-4B17-B47B-D1CE97452909}" type="pres">
      <dgm:prSet presAssocID="{6B98173F-201F-4E98-BC2D-0553DD213188}" presName="compNode" presStyleCnt="0"/>
      <dgm:spPr/>
    </dgm:pt>
    <dgm:pt modelId="{7F5B8AA7-62CC-48E7-AECE-772567B5CE20}" type="pres">
      <dgm:prSet presAssocID="{6B98173F-201F-4E98-BC2D-0553DD213188}" presName="dummyConnPt" presStyleCnt="0"/>
      <dgm:spPr/>
    </dgm:pt>
    <dgm:pt modelId="{F450C3D5-84A9-480B-81D3-96A6F36DD90A}" type="pres">
      <dgm:prSet presAssocID="{6B98173F-201F-4E98-BC2D-0553DD213188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676ACA-E379-47DD-8C17-EE56AF734A30}" srcId="{951F9BE0-B650-42D1-AF20-2305999B1986}" destId="{1B26C963-0ADF-46D7-A461-5980D0E5BAD3}" srcOrd="5" destOrd="0" parTransId="{A0999FB1-CB0B-4E20-8081-6DFA18729C66}" sibTransId="{BF4755A4-1FAD-4590-B8F2-95EEE396222C}"/>
    <dgm:cxn modelId="{C855FCF6-44CA-42E5-9F9F-B8D2BAD0DBA8}" type="presOf" srcId="{9764AED4-8635-4A03-B744-157BAD97D252}" destId="{F93BC83D-AF8D-4ED5-8B3D-F31AC1150ED8}" srcOrd="0" destOrd="0" presId="urn:microsoft.com/office/officeart/2005/8/layout/bProcess4"/>
    <dgm:cxn modelId="{3FF2316D-40B7-4622-A1F1-71DC26012CD6}" srcId="{951F9BE0-B650-42D1-AF20-2305999B1986}" destId="{10125CA1-E355-4E83-B44D-5773786BA3A2}" srcOrd="1" destOrd="0" parTransId="{C62AF42E-E7B5-4168-8232-5B44A83B6466}" sibTransId="{94EBC9A1-2E52-481E-A4CD-D567B5B4608D}"/>
    <dgm:cxn modelId="{B27861D9-88E2-4573-8CBF-F44C62214450}" srcId="{951F9BE0-B650-42D1-AF20-2305999B1986}" destId="{022A770D-8D52-41C1-A513-3367995EEFD8}" srcOrd="10" destOrd="0" parTransId="{214CF835-A900-4C7C-BB8F-A2E5B72A82CE}" sibTransId="{56CBDA65-E887-4848-B1AF-62A3C23B0E33}"/>
    <dgm:cxn modelId="{02A1A538-DB86-42A9-ACD0-7E1F623E1C6C}" type="presOf" srcId="{D823E4D1-8ADE-472D-98A3-B68717EDD286}" destId="{A0A7B8C0-608B-4E0A-A3BD-8DEE11650D54}" srcOrd="0" destOrd="0" presId="urn:microsoft.com/office/officeart/2005/8/layout/bProcess4"/>
    <dgm:cxn modelId="{A9D5740A-4F4D-41DC-B0AC-85468187E9E3}" type="presOf" srcId="{951F9BE0-B650-42D1-AF20-2305999B1986}" destId="{BB515DFF-2079-41CB-AD47-0C93343A6E31}" srcOrd="0" destOrd="0" presId="urn:microsoft.com/office/officeart/2005/8/layout/bProcess4"/>
    <dgm:cxn modelId="{9706B2E2-0157-43EB-9E17-4CC27D749022}" type="presOf" srcId="{94EBC9A1-2E52-481E-A4CD-D567B5B4608D}" destId="{F808427F-96A8-4572-A134-3B71732B38DB}" srcOrd="0" destOrd="0" presId="urn:microsoft.com/office/officeart/2005/8/layout/bProcess4"/>
    <dgm:cxn modelId="{203F39B3-9340-4F41-AD48-EB8DFC68FB15}" type="presOf" srcId="{BF4755A4-1FAD-4590-B8F2-95EEE396222C}" destId="{9B60E5AD-6B67-40AC-8880-BCD30E8FEFB3}" srcOrd="0" destOrd="0" presId="urn:microsoft.com/office/officeart/2005/8/layout/bProcess4"/>
    <dgm:cxn modelId="{10C5FE8E-E47B-4B79-9F25-8933A1A06D23}" type="presOf" srcId="{88D5FFDD-7DAD-4E65-A586-499AD2869CD2}" destId="{420A8EF9-CF6A-4B90-9FDF-81C4F4FBE611}" srcOrd="0" destOrd="0" presId="urn:microsoft.com/office/officeart/2005/8/layout/bProcess4"/>
    <dgm:cxn modelId="{0BE15896-E311-4210-81D0-B6FEF768884E}" srcId="{951F9BE0-B650-42D1-AF20-2305999B1986}" destId="{E9954289-C3E9-49DA-982D-F1952BD959F9}" srcOrd="4" destOrd="0" parTransId="{69D38979-0B3A-4328-A223-61101BE2F27E}" sibTransId="{4494B5E3-8CAD-4164-B2B2-29A4DDABB564}"/>
    <dgm:cxn modelId="{7D20FF3A-4518-4329-8CDE-2CA55D57C643}" type="presOf" srcId="{A3747E87-A199-4BEF-A60A-3C17F6BB1ADF}" destId="{E3CD07F2-E140-47D2-A847-28B27860E5F6}" srcOrd="0" destOrd="0" presId="urn:microsoft.com/office/officeart/2005/8/layout/bProcess4"/>
    <dgm:cxn modelId="{28BE3390-E372-4438-B791-A5116E79CF6E}" srcId="{951F9BE0-B650-42D1-AF20-2305999B1986}" destId="{427D14AA-74D6-4BAE-9873-46FC1BA17D7F}" srcOrd="9" destOrd="0" parTransId="{57CA4DAC-A5F3-424B-9CF0-03F4293DA46B}" sibTransId="{4DA6C546-0B7E-4C6F-927C-A26AC2597E3A}"/>
    <dgm:cxn modelId="{16D9421A-B4A3-42CD-A3C2-D3CFFED26118}" type="presOf" srcId="{4DA6C546-0B7E-4C6F-927C-A26AC2597E3A}" destId="{29195E77-0D86-4C4E-A175-B46ABD46DAC0}" srcOrd="0" destOrd="0" presId="urn:microsoft.com/office/officeart/2005/8/layout/bProcess4"/>
    <dgm:cxn modelId="{989A2B2F-A1BF-40CB-B456-C35518C85B07}" type="presOf" srcId="{022A770D-8D52-41C1-A513-3367995EEFD8}" destId="{D3FA92C3-716E-4B98-9765-B910AC1945AD}" srcOrd="0" destOrd="0" presId="urn:microsoft.com/office/officeart/2005/8/layout/bProcess4"/>
    <dgm:cxn modelId="{7DF03D8F-3653-43F8-A972-306F368BB2EA}" type="presOf" srcId="{75E7C871-4CEB-499C-8744-57219868E0A4}" destId="{75A3096B-1D5E-4D06-9A49-597AD595D96C}" srcOrd="0" destOrd="0" presId="urn:microsoft.com/office/officeart/2005/8/layout/bProcess4"/>
    <dgm:cxn modelId="{4A59ED2A-DEE4-402A-8F1A-4288511E1CF8}" srcId="{951F9BE0-B650-42D1-AF20-2305999B1986}" destId="{6B98173F-201F-4E98-BC2D-0553DD213188}" srcOrd="11" destOrd="0" parTransId="{C854A659-1845-46AD-886C-DCD58100CDC7}" sibTransId="{D59EE127-0623-4476-8A26-0BDC3ADBF681}"/>
    <dgm:cxn modelId="{96AD9037-7694-42BD-BDE9-FD8A5A7E7274}" srcId="{951F9BE0-B650-42D1-AF20-2305999B1986}" destId="{2663273B-3AFD-40AA-8FF9-5E1EE3D661B7}" srcOrd="7" destOrd="0" parTransId="{E813B93B-844B-4B98-B0FB-C356A6AE7AF4}" sibTransId="{75E7C871-4CEB-499C-8744-57219868E0A4}"/>
    <dgm:cxn modelId="{171B63DD-7B0C-48EA-BB23-4A7EBE501521}" srcId="{951F9BE0-B650-42D1-AF20-2305999B1986}" destId="{A3747E87-A199-4BEF-A60A-3C17F6BB1ADF}" srcOrd="3" destOrd="0" parTransId="{CE694F81-9F78-4479-A8CB-CC6DC574D50F}" sibTransId="{D037D520-11C9-4D1A-A477-9E23082011AF}"/>
    <dgm:cxn modelId="{AC52362F-C646-4D68-B5D7-F347F96EC0E1}" srcId="{951F9BE0-B650-42D1-AF20-2305999B1986}" destId="{A1EFBAC1-8107-4CF4-906C-EDC12839958A}" srcOrd="6" destOrd="0" parTransId="{53756D5C-8FD1-47ED-937F-F90308A1179E}" sibTransId="{18A301C2-37A8-4452-BA1E-DE750E8239E3}"/>
    <dgm:cxn modelId="{BA91499D-122B-499D-83CE-8FE54BF8AD3F}" type="presOf" srcId="{A1EFBAC1-8107-4CF4-906C-EDC12839958A}" destId="{D0522402-A196-42F9-AC75-C42860053EFD}" srcOrd="0" destOrd="0" presId="urn:microsoft.com/office/officeart/2005/8/layout/bProcess4"/>
    <dgm:cxn modelId="{F52A7786-C94D-44AF-A19F-5B4A09AAD91F}" type="presOf" srcId="{6B98173F-201F-4E98-BC2D-0553DD213188}" destId="{F450C3D5-84A9-480B-81D3-96A6F36DD90A}" srcOrd="0" destOrd="0" presId="urn:microsoft.com/office/officeart/2005/8/layout/bProcess4"/>
    <dgm:cxn modelId="{FB1B7D8C-E41F-465F-8674-99585F57EDA7}" type="presOf" srcId="{18A301C2-37A8-4452-BA1E-DE750E8239E3}" destId="{C86FDD16-0F49-4676-83ED-87440439A598}" srcOrd="0" destOrd="0" presId="urn:microsoft.com/office/officeart/2005/8/layout/bProcess4"/>
    <dgm:cxn modelId="{124E7030-747F-4359-AA88-59DD00B887AB}" type="presOf" srcId="{D037D520-11C9-4D1A-A477-9E23082011AF}" destId="{F70517A0-77B6-4EB7-942A-CF7A56AF54CA}" srcOrd="0" destOrd="0" presId="urn:microsoft.com/office/officeart/2005/8/layout/bProcess4"/>
    <dgm:cxn modelId="{05D79D96-8E36-4262-9F62-50AC8F5E6494}" type="presOf" srcId="{10125CA1-E355-4E83-B44D-5773786BA3A2}" destId="{34FFEBC8-8F34-47E9-AACC-B1C26A54B153}" srcOrd="0" destOrd="0" presId="urn:microsoft.com/office/officeart/2005/8/layout/bProcess4"/>
    <dgm:cxn modelId="{4C4CAE68-66E1-4E24-8C14-CF7EA6A5A64A}" type="presOf" srcId="{427D14AA-74D6-4BAE-9873-46FC1BA17D7F}" destId="{CACDDC57-7C9C-46D0-8020-D936250E3ADC}" srcOrd="0" destOrd="0" presId="urn:microsoft.com/office/officeart/2005/8/layout/bProcess4"/>
    <dgm:cxn modelId="{D2DEE378-D61E-4426-8A55-4F249E7FBEF3}" type="presOf" srcId="{2663273B-3AFD-40AA-8FF9-5E1EE3D661B7}" destId="{11B0C780-FABF-4DB1-8A4C-01AF9F5627A8}" srcOrd="0" destOrd="0" presId="urn:microsoft.com/office/officeart/2005/8/layout/bProcess4"/>
    <dgm:cxn modelId="{CA9207A8-53D4-4E38-A149-A52EC7CDB5E6}" srcId="{951F9BE0-B650-42D1-AF20-2305999B1986}" destId="{F04AC7A0-447F-48FE-8BE1-D4DF83F19109}" srcOrd="2" destOrd="0" parTransId="{C6C6375C-D46D-461B-9F2A-243FA1F24197}" sibTransId="{9764AED4-8635-4A03-B744-157BAD97D252}"/>
    <dgm:cxn modelId="{6DE633EA-F275-4801-BCFB-037DB5F4DA9D}" type="presOf" srcId="{56CBDA65-E887-4848-B1AF-62A3C23B0E33}" destId="{9B796162-474F-432E-83CF-5BEB00231D09}" srcOrd="0" destOrd="0" presId="urn:microsoft.com/office/officeart/2005/8/layout/bProcess4"/>
    <dgm:cxn modelId="{34E6A1D9-A8FA-4366-9A9D-BE000C2937B3}" type="presOf" srcId="{E9954289-C3E9-49DA-982D-F1952BD959F9}" destId="{BA345C92-89CA-4C2D-936C-78824E556A8B}" srcOrd="0" destOrd="0" presId="urn:microsoft.com/office/officeart/2005/8/layout/bProcess4"/>
    <dgm:cxn modelId="{4B31FAD1-D18E-4615-8776-004FCDF281DD}" type="presOf" srcId="{A797E1FF-37DA-4512-8749-3CAC24720022}" destId="{F9532CC4-B9DC-4262-A73D-A9873CDEEAD7}" srcOrd="0" destOrd="0" presId="urn:microsoft.com/office/officeart/2005/8/layout/bProcess4"/>
    <dgm:cxn modelId="{79C093EE-1242-4B83-99F8-E5488544C659}" type="presOf" srcId="{1B26C963-0ADF-46D7-A461-5980D0E5BAD3}" destId="{19ABC85B-9693-415F-8282-057909EF9847}" srcOrd="0" destOrd="0" presId="urn:microsoft.com/office/officeart/2005/8/layout/bProcess4"/>
    <dgm:cxn modelId="{E9DFA843-A175-4185-8BC5-7466EE05C489}" type="presOf" srcId="{42F4F4DC-4994-446B-A7A9-BC9C81D55090}" destId="{ABC1183D-01BB-466F-A6F3-FF2DA9D12B1A}" srcOrd="0" destOrd="0" presId="urn:microsoft.com/office/officeart/2005/8/layout/bProcess4"/>
    <dgm:cxn modelId="{3DC63E6E-4EE3-4D10-B69F-6396335347C5}" srcId="{951F9BE0-B650-42D1-AF20-2305999B1986}" destId="{88D5FFDD-7DAD-4E65-A586-499AD2869CD2}" srcOrd="8" destOrd="0" parTransId="{6023B1D9-924E-4E17-8A05-B5A91D0270A5}" sibTransId="{D823E4D1-8ADE-472D-98A3-B68717EDD286}"/>
    <dgm:cxn modelId="{C084BED5-B90D-4F69-8C01-02C09164F404}" type="presOf" srcId="{4494B5E3-8CAD-4164-B2B2-29A4DDABB564}" destId="{4977DECA-0B80-4167-9E69-480578973034}" srcOrd="0" destOrd="0" presId="urn:microsoft.com/office/officeart/2005/8/layout/bProcess4"/>
    <dgm:cxn modelId="{8C871CB4-6751-4D82-BB74-CF2102B4A7D9}" srcId="{951F9BE0-B650-42D1-AF20-2305999B1986}" destId="{A797E1FF-37DA-4512-8749-3CAC24720022}" srcOrd="0" destOrd="0" parTransId="{6F53666D-FD9D-4A04-9BBE-06416E1C36CB}" sibTransId="{42F4F4DC-4994-446B-A7A9-BC9C81D55090}"/>
    <dgm:cxn modelId="{14DF7EDA-F95C-4DC9-A649-10FC8DB8D5C6}" type="presOf" srcId="{F04AC7A0-447F-48FE-8BE1-D4DF83F19109}" destId="{936482A9-65F6-48EF-B9D8-4BC8B091D543}" srcOrd="0" destOrd="0" presId="urn:microsoft.com/office/officeart/2005/8/layout/bProcess4"/>
    <dgm:cxn modelId="{921A3AEF-3C4C-46CD-AD1E-2B389163819B}" type="presParOf" srcId="{BB515DFF-2079-41CB-AD47-0C93343A6E31}" destId="{D9A88043-1932-4E07-BA3D-3CFC73A63613}" srcOrd="0" destOrd="0" presId="urn:microsoft.com/office/officeart/2005/8/layout/bProcess4"/>
    <dgm:cxn modelId="{39783801-F505-456F-87BD-6D5D09F8248D}" type="presParOf" srcId="{D9A88043-1932-4E07-BA3D-3CFC73A63613}" destId="{FDC153A8-EFC5-4D3B-8A27-7EC08D2DD050}" srcOrd="0" destOrd="0" presId="urn:microsoft.com/office/officeart/2005/8/layout/bProcess4"/>
    <dgm:cxn modelId="{080FA838-1574-4BC7-98A1-6F6488CBC9FA}" type="presParOf" srcId="{D9A88043-1932-4E07-BA3D-3CFC73A63613}" destId="{F9532CC4-B9DC-4262-A73D-A9873CDEEAD7}" srcOrd="1" destOrd="0" presId="urn:microsoft.com/office/officeart/2005/8/layout/bProcess4"/>
    <dgm:cxn modelId="{02D6B656-5343-41DA-B42E-1E7FAEF39385}" type="presParOf" srcId="{BB515DFF-2079-41CB-AD47-0C93343A6E31}" destId="{ABC1183D-01BB-466F-A6F3-FF2DA9D12B1A}" srcOrd="1" destOrd="0" presId="urn:microsoft.com/office/officeart/2005/8/layout/bProcess4"/>
    <dgm:cxn modelId="{E3FE006D-C22B-4BDE-93C3-03956EF39C20}" type="presParOf" srcId="{BB515DFF-2079-41CB-AD47-0C93343A6E31}" destId="{45ACEFEB-9F57-41E7-A808-A4E33DE85376}" srcOrd="2" destOrd="0" presId="urn:microsoft.com/office/officeart/2005/8/layout/bProcess4"/>
    <dgm:cxn modelId="{6FB3D560-780A-4C25-8510-20F285B110F3}" type="presParOf" srcId="{45ACEFEB-9F57-41E7-A808-A4E33DE85376}" destId="{B219D5FA-7563-4DB4-9333-071482FE23DE}" srcOrd="0" destOrd="0" presId="urn:microsoft.com/office/officeart/2005/8/layout/bProcess4"/>
    <dgm:cxn modelId="{DE352E32-ACBA-4052-8B67-64DE79208CBB}" type="presParOf" srcId="{45ACEFEB-9F57-41E7-A808-A4E33DE85376}" destId="{34FFEBC8-8F34-47E9-AACC-B1C26A54B153}" srcOrd="1" destOrd="0" presId="urn:microsoft.com/office/officeart/2005/8/layout/bProcess4"/>
    <dgm:cxn modelId="{AC501079-0C95-4CED-9D94-5E4F5DD1C6E0}" type="presParOf" srcId="{BB515DFF-2079-41CB-AD47-0C93343A6E31}" destId="{F808427F-96A8-4572-A134-3B71732B38DB}" srcOrd="3" destOrd="0" presId="urn:microsoft.com/office/officeart/2005/8/layout/bProcess4"/>
    <dgm:cxn modelId="{5DB3E446-B60E-464E-8A20-1E2DF00A92BA}" type="presParOf" srcId="{BB515DFF-2079-41CB-AD47-0C93343A6E31}" destId="{19F66C2C-C964-4EA5-8D97-02DAD2709899}" srcOrd="4" destOrd="0" presId="urn:microsoft.com/office/officeart/2005/8/layout/bProcess4"/>
    <dgm:cxn modelId="{F2E0F3E3-D200-4D98-916F-7D7A03DC38F8}" type="presParOf" srcId="{19F66C2C-C964-4EA5-8D97-02DAD2709899}" destId="{CE8E4A3D-4205-40C0-9DAE-63C7E2BB4CBC}" srcOrd="0" destOrd="0" presId="urn:microsoft.com/office/officeart/2005/8/layout/bProcess4"/>
    <dgm:cxn modelId="{049C2BF4-9375-4F37-B093-940CEEB9DD90}" type="presParOf" srcId="{19F66C2C-C964-4EA5-8D97-02DAD2709899}" destId="{936482A9-65F6-48EF-B9D8-4BC8B091D543}" srcOrd="1" destOrd="0" presId="urn:microsoft.com/office/officeart/2005/8/layout/bProcess4"/>
    <dgm:cxn modelId="{6EA8297A-B5F5-472A-B3DE-7D2FC287B719}" type="presParOf" srcId="{BB515DFF-2079-41CB-AD47-0C93343A6E31}" destId="{F93BC83D-AF8D-4ED5-8B3D-F31AC1150ED8}" srcOrd="5" destOrd="0" presId="urn:microsoft.com/office/officeart/2005/8/layout/bProcess4"/>
    <dgm:cxn modelId="{BDE46648-7806-46DF-AAB5-B6A81D477B4F}" type="presParOf" srcId="{BB515DFF-2079-41CB-AD47-0C93343A6E31}" destId="{F06D0812-00E0-4031-9D8E-55A6AE511C46}" srcOrd="6" destOrd="0" presId="urn:microsoft.com/office/officeart/2005/8/layout/bProcess4"/>
    <dgm:cxn modelId="{A0BD9033-9B1D-4B82-AAE4-F2AB2B925158}" type="presParOf" srcId="{F06D0812-00E0-4031-9D8E-55A6AE511C46}" destId="{BBCDC888-17EA-4A59-A911-08CD7A4538A9}" srcOrd="0" destOrd="0" presId="urn:microsoft.com/office/officeart/2005/8/layout/bProcess4"/>
    <dgm:cxn modelId="{CE91D5D0-AB64-4B2C-869B-151EBE36B54A}" type="presParOf" srcId="{F06D0812-00E0-4031-9D8E-55A6AE511C46}" destId="{E3CD07F2-E140-47D2-A847-28B27860E5F6}" srcOrd="1" destOrd="0" presId="urn:microsoft.com/office/officeart/2005/8/layout/bProcess4"/>
    <dgm:cxn modelId="{0ACA7367-1AFF-4174-A30B-FD4A9B4CBF63}" type="presParOf" srcId="{BB515DFF-2079-41CB-AD47-0C93343A6E31}" destId="{F70517A0-77B6-4EB7-942A-CF7A56AF54CA}" srcOrd="7" destOrd="0" presId="urn:microsoft.com/office/officeart/2005/8/layout/bProcess4"/>
    <dgm:cxn modelId="{EB9DA097-9943-403B-917A-462D21592D5B}" type="presParOf" srcId="{BB515DFF-2079-41CB-AD47-0C93343A6E31}" destId="{3C8EB5BE-9538-4E04-96AD-1D93CC4D803F}" srcOrd="8" destOrd="0" presId="urn:microsoft.com/office/officeart/2005/8/layout/bProcess4"/>
    <dgm:cxn modelId="{A8E4168E-BB44-4646-B9CF-919A644BC27B}" type="presParOf" srcId="{3C8EB5BE-9538-4E04-96AD-1D93CC4D803F}" destId="{DC09AFAA-4DB8-4A97-89B6-F80AF9A10C5B}" srcOrd="0" destOrd="0" presId="urn:microsoft.com/office/officeart/2005/8/layout/bProcess4"/>
    <dgm:cxn modelId="{FA8AE027-F29A-472C-B089-668AAC317F09}" type="presParOf" srcId="{3C8EB5BE-9538-4E04-96AD-1D93CC4D803F}" destId="{BA345C92-89CA-4C2D-936C-78824E556A8B}" srcOrd="1" destOrd="0" presId="urn:microsoft.com/office/officeart/2005/8/layout/bProcess4"/>
    <dgm:cxn modelId="{ED4B1054-8915-4038-9356-346843D49BD0}" type="presParOf" srcId="{BB515DFF-2079-41CB-AD47-0C93343A6E31}" destId="{4977DECA-0B80-4167-9E69-480578973034}" srcOrd="9" destOrd="0" presId="urn:microsoft.com/office/officeart/2005/8/layout/bProcess4"/>
    <dgm:cxn modelId="{0220A013-FBBA-41C4-B73B-9F83F8CDBF67}" type="presParOf" srcId="{BB515DFF-2079-41CB-AD47-0C93343A6E31}" destId="{D7321E68-3292-4AC4-8CA3-A81E7F806653}" srcOrd="10" destOrd="0" presId="urn:microsoft.com/office/officeart/2005/8/layout/bProcess4"/>
    <dgm:cxn modelId="{1AA8E16A-8CB8-42A3-B0C0-9DE9AA7448D1}" type="presParOf" srcId="{D7321E68-3292-4AC4-8CA3-A81E7F806653}" destId="{A62FFBE8-2608-41C7-A9DA-9300A2A254E6}" srcOrd="0" destOrd="0" presId="urn:microsoft.com/office/officeart/2005/8/layout/bProcess4"/>
    <dgm:cxn modelId="{79B66DCD-C3C4-4367-9469-AFAFEEC510A2}" type="presParOf" srcId="{D7321E68-3292-4AC4-8CA3-A81E7F806653}" destId="{19ABC85B-9693-415F-8282-057909EF9847}" srcOrd="1" destOrd="0" presId="urn:microsoft.com/office/officeart/2005/8/layout/bProcess4"/>
    <dgm:cxn modelId="{5B1F3475-44EC-48D9-8C83-C58B666FBBFE}" type="presParOf" srcId="{BB515DFF-2079-41CB-AD47-0C93343A6E31}" destId="{9B60E5AD-6B67-40AC-8880-BCD30E8FEFB3}" srcOrd="11" destOrd="0" presId="urn:microsoft.com/office/officeart/2005/8/layout/bProcess4"/>
    <dgm:cxn modelId="{EFB12A72-B0B4-4DDA-8F50-9EE3F68A6452}" type="presParOf" srcId="{BB515DFF-2079-41CB-AD47-0C93343A6E31}" destId="{32F2ED15-1D2C-48C3-8284-59B821886C27}" srcOrd="12" destOrd="0" presId="urn:microsoft.com/office/officeart/2005/8/layout/bProcess4"/>
    <dgm:cxn modelId="{4E59B0A8-A420-44A5-9CC6-D79A4A31DA02}" type="presParOf" srcId="{32F2ED15-1D2C-48C3-8284-59B821886C27}" destId="{E93560A4-63B9-4C6F-A151-29D5DCC0D597}" srcOrd="0" destOrd="0" presId="urn:microsoft.com/office/officeart/2005/8/layout/bProcess4"/>
    <dgm:cxn modelId="{7CA31F93-F664-45EB-AEC1-F14D8437227E}" type="presParOf" srcId="{32F2ED15-1D2C-48C3-8284-59B821886C27}" destId="{D0522402-A196-42F9-AC75-C42860053EFD}" srcOrd="1" destOrd="0" presId="urn:microsoft.com/office/officeart/2005/8/layout/bProcess4"/>
    <dgm:cxn modelId="{9C9C05E5-8BFF-4E9F-B06E-CECA4E5B9CB5}" type="presParOf" srcId="{BB515DFF-2079-41CB-AD47-0C93343A6E31}" destId="{C86FDD16-0F49-4676-83ED-87440439A598}" srcOrd="13" destOrd="0" presId="urn:microsoft.com/office/officeart/2005/8/layout/bProcess4"/>
    <dgm:cxn modelId="{26C8E535-F512-44D2-A237-0A01A19E4825}" type="presParOf" srcId="{BB515DFF-2079-41CB-AD47-0C93343A6E31}" destId="{A5493017-A73D-4583-9F4B-C707300942E5}" srcOrd="14" destOrd="0" presId="urn:microsoft.com/office/officeart/2005/8/layout/bProcess4"/>
    <dgm:cxn modelId="{898F1837-50BD-4F9D-B29E-771D1F9E97A7}" type="presParOf" srcId="{A5493017-A73D-4583-9F4B-C707300942E5}" destId="{D05F254C-C5FF-41E5-B155-40AEF4D9B418}" srcOrd="0" destOrd="0" presId="urn:microsoft.com/office/officeart/2005/8/layout/bProcess4"/>
    <dgm:cxn modelId="{2B932E36-1371-4FF5-8EF5-567240A6364C}" type="presParOf" srcId="{A5493017-A73D-4583-9F4B-C707300942E5}" destId="{11B0C780-FABF-4DB1-8A4C-01AF9F5627A8}" srcOrd="1" destOrd="0" presId="urn:microsoft.com/office/officeart/2005/8/layout/bProcess4"/>
    <dgm:cxn modelId="{6E48995C-A342-4DE4-921C-E53A3FA7643B}" type="presParOf" srcId="{BB515DFF-2079-41CB-AD47-0C93343A6E31}" destId="{75A3096B-1D5E-4D06-9A49-597AD595D96C}" srcOrd="15" destOrd="0" presId="urn:microsoft.com/office/officeart/2005/8/layout/bProcess4"/>
    <dgm:cxn modelId="{9FEAE9B9-4962-421C-85C7-A9569CD819A6}" type="presParOf" srcId="{BB515DFF-2079-41CB-AD47-0C93343A6E31}" destId="{F8841EE3-4D9C-484F-8575-03537E8D6C25}" srcOrd="16" destOrd="0" presId="urn:microsoft.com/office/officeart/2005/8/layout/bProcess4"/>
    <dgm:cxn modelId="{F9FAFE12-F24D-4BC1-B219-D81018854792}" type="presParOf" srcId="{F8841EE3-4D9C-484F-8575-03537E8D6C25}" destId="{BC667C2B-5BC3-4726-A370-DCE9000334A5}" srcOrd="0" destOrd="0" presId="urn:microsoft.com/office/officeart/2005/8/layout/bProcess4"/>
    <dgm:cxn modelId="{9EF7B875-A52E-4E95-ABCA-1EE9E1F13D9A}" type="presParOf" srcId="{F8841EE3-4D9C-484F-8575-03537E8D6C25}" destId="{420A8EF9-CF6A-4B90-9FDF-81C4F4FBE611}" srcOrd="1" destOrd="0" presId="urn:microsoft.com/office/officeart/2005/8/layout/bProcess4"/>
    <dgm:cxn modelId="{C35C219C-A657-42D8-ABB1-5D9DFDB18D25}" type="presParOf" srcId="{BB515DFF-2079-41CB-AD47-0C93343A6E31}" destId="{A0A7B8C0-608B-4E0A-A3BD-8DEE11650D54}" srcOrd="17" destOrd="0" presId="urn:microsoft.com/office/officeart/2005/8/layout/bProcess4"/>
    <dgm:cxn modelId="{A5EC668D-4EBD-404C-92E8-C15BD10C21A9}" type="presParOf" srcId="{BB515DFF-2079-41CB-AD47-0C93343A6E31}" destId="{43A2E9D5-68E7-4DA9-88B7-B796132393F2}" srcOrd="18" destOrd="0" presId="urn:microsoft.com/office/officeart/2005/8/layout/bProcess4"/>
    <dgm:cxn modelId="{8A0E0AFC-615D-4DD8-A787-232E78763561}" type="presParOf" srcId="{43A2E9D5-68E7-4DA9-88B7-B796132393F2}" destId="{F4C9385F-680E-408C-82EB-F9D21C4EF10D}" srcOrd="0" destOrd="0" presId="urn:microsoft.com/office/officeart/2005/8/layout/bProcess4"/>
    <dgm:cxn modelId="{964C0B98-F694-4059-A982-BFD248115AA1}" type="presParOf" srcId="{43A2E9D5-68E7-4DA9-88B7-B796132393F2}" destId="{CACDDC57-7C9C-46D0-8020-D936250E3ADC}" srcOrd="1" destOrd="0" presId="urn:microsoft.com/office/officeart/2005/8/layout/bProcess4"/>
    <dgm:cxn modelId="{3405F6EC-11AB-49B9-879B-2E79AB82FEBF}" type="presParOf" srcId="{BB515DFF-2079-41CB-AD47-0C93343A6E31}" destId="{29195E77-0D86-4C4E-A175-B46ABD46DAC0}" srcOrd="19" destOrd="0" presId="urn:microsoft.com/office/officeart/2005/8/layout/bProcess4"/>
    <dgm:cxn modelId="{45F7F3B0-4CAE-4B8C-A4FC-9E97F4469317}" type="presParOf" srcId="{BB515DFF-2079-41CB-AD47-0C93343A6E31}" destId="{6C3E0271-7561-499B-84A1-F7A57F980D72}" srcOrd="20" destOrd="0" presId="urn:microsoft.com/office/officeart/2005/8/layout/bProcess4"/>
    <dgm:cxn modelId="{36E43E3D-4978-4628-ADB6-DC7DD8ACE5D3}" type="presParOf" srcId="{6C3E0271-7561-499B-84A1-F7A57F980D72}" destId="{2843B3AF-7479-4913-AB22-D27621F71969}" srcOrd="0" destOrd="0" presId="urn:microsoft.com/office/officeart/2005/8/layout/bProcess4"/>
    <dgm:cxn modelId="{F328C9E6-F7D5-4FC2-8A52-FEE73E11CC9E}" type="presParOf" srcId="{6C3E0271-7561-499B-84A1-F7A57F980D72}" destId="{D3FA92C3-716E-4B98-9765-B910AC1945AD}" srcOrd="1" destOrd="0" presId="urn:microsoft.com/office/officeart/2005/8/layout/bProcess4"/>
    <dgm:cxn modelId="{255A76D0-3D12-4939-B177-5425D80D5723}" type="presParOf" srcId="{BB515DFF-2079-41CB-AD47-0C93343A6E31}" destId="{9B796162-474F-432E-83CF-5BEB00231D09}" srcOrd="21" destOrd="0" presId="urn:microsoft.com/office/officeart/2005/8/layout/bProcess4"/>
    <dgm:cxn modelId="{A1B6D61C-20ED-40BE-A6C0-3B80E6D7B274}" type="presParOf" srcId="{BB515DFF-2079-41CB-AD47-0C93343A6E31}" destId="{F9080D1D-548C-4B17-B47B-D1CE97452909}" srcOrd="22" destOrd="0" presId="urn:microsoft.com/office/officeart/2005/8/layout/bProcess4"/>
    <dgm:cxn modelId="{8754379D-98AC-44EE-BCD3-2CD360A754BE}" type="presParOf" srcId="{F9080D1D-548C-4B17-B47B-D1CE97452909}" destId="{7F5B8AA7-62CC-48E7-AECE-772567B5CE20}" srcOrd="0" destOrd="0" presId="urn:microsoft.com/office/officeart/2005/8/layout/bProcess4"/>
    <dgm:cxn modelId="{36177069-66A6-4F77-A605-8770F6E43585}" type="presParOf" srcId="{F9080D1D-548C-4B17-B47B-D1CE97452909}" destId="{F450C3D5-84A9-480B-81D3-96A6F36DD90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C29CE1-8BCE-45AA-8B2B-B589F060AF90}">
      <dsp:nvSpPr>
        <dsp:cNvPr id="0" name=""/>
        <dsp:cNvSpPr/>
      </dsp:nvSpPr>
      <dsp:spPr>
        <a:xfrm>
          <a:off x="0" y="3522846"/>
          <a:ext cx="7315200" cy="11562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b="1" kern="1200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rPr>
            <a:t>Sortie</a:t>
          </a:r>
          <a:endParaRPr lang="fr-FR" sz="3900" b="1" kern="1200" cap="all" spc="0" dirty="0">
            <a:ln w="9000" cmpd="sng">
              <a:solidFill>
                <a:schemeClr val="tx1"/>
              </a:solidFill>
              <a:prstDash val="solid"/>
            </a:ln>
            <a:solidFill>
              <a:srgbClr val="FF0000"/>
            </a:soli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0" y="3522846"/>
        <a:ext cx="7315200" cy="1156276"/>
      </dsp:txXfrm>
    </dsp:sp>
    <dsp:sp modelId="{5336B6F8-145C-4243-BE68-CDA54F207B3E}">
      <dsp:nvSpPr>
        <dsp:cNvPr id="0" name=""/>
        <dsp:cNvSpPr/>
      </dsp:nvSpPr>
      <dsp:spPr>
        <a:xfrm rot="10800000">
          <a:off x="1137330" y="1761836"/>
          <a:ext cx="5040538" cy="1778353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b="1" kern="1200" cap="all" spc="0" dirty="0" smtClean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rPr>
            <a:t>Pleins de trucs</a:t>
          </a:r>
          <a:endParaRPr lang="fr-FR" sz="3900" b="1" kern="1200" cap="all" spc="0" dirty="0">
            <a:ln w="0"/>
            <a:solidFill>
              <a:srgbClr val="FFFF00"/>
            </a:solidFill>
            <a:effectLst>
              <a:reflection blurRad="12700" stA="50000" endPos="50000" dist="5000" dir="5400000" sy="-100000" rotWithShape="0"/>
            </a:effectLst>
          </a:endParaRPr>
        </a:p>
      </dsp:txBody>
      <dsp:txXfrm rot="10800000">
        <a:off x="1137330" y="1761836"/>
        <a:ext cx="5040538" cy="1155520"/>
      </dsp:txXfrm>
    </dsp:sp>
    <dsp:sp modelId="{FF70C1CC-432A-4740-A448-A8C7AB80BB7E}">
      <dsp:nvSpPr>
        <dsp:cNvPr id="0" name=""/>
        <dsp:cNvSpPr/>
      </dsp:nvSpPr>
      <dsp:spPr>
        <a:xfrm rot="10800000">
          <a:off x="0" y="827"/>
          <a:ext cx="7315200" cy="1778353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b="1" kern="1200" cap="all" spc="0" dirty="0" smtClean="0">
              <a:ln w="90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rPr>
            <a:t>Entrée</a:t>
          </a:r>
          <a:endParaRPr lang="fr-FR" sz="3900" b="1" kern="1200" cap="all" spc="0" dirty="0">
            <a:ln w="9000" cmpd="sng">
              <a:solidFill>
                <a:srgbClr val="FF0000"/>
              </a:solidFill>
              <a:prstDash val="solid"/>
            </a:ln>
            <a:solidFill>
              <a:srgbClr val="FF0000"/>
            </a:solidFill>
            <a:effectLst>
              <a:reflection blurRad="12700" stA="28000" endPos="45000" dist="1000" dir="5400000" sy="-100000" algn="bl" rotWithShape="0"/>
            </a:effectLst>
          </a:endParaRPr>
        </a:p>
      </dsp:txBody>
      <dsp:txXfrm rot="10800000">
        <a:off x="0" y="827"/>
        <a:ext cx="7315200" cy="1155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99DA1-C420-41B2-A3AF-E5AAAE82A721}">
      <dsp:nvSpPr>
        <dsp:cNvPr id="0" name=""/>
        <dsp:cNvSpPr/>
      </dsp:nvSpPr>
      <dsp:spPr>
        <a:xfrm>
          <a:off x="665222" y="0"/>
          <a:ext cx="2235080" cy="898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Entrée du domicile</a:t>
          </a:r>
          <a:endParaRPr lang="fr-FR" sz="1800" kern="1200" dirty="0"/>
        </a:p>
      </dsp:txBody>
      <dsp:txXfrm>
        <a:off x="691539" y="26317"/>
        <a:ext cx="2182446" cy="845890"/>
      </dsp:txXfrm>
    </dsp:sp>
    <dsp:sp modelId="{988E300C-3380-47E2-BCD4-58F5D4D455BB}">
      <dsp:nvSpPr>
        <dsp:cNvPr id="0" name=""/>
        <dsp:cNvSpPr/>
      </dsp:nvSpPr>
      <dsp:spPr>
        <a:xfrm rot="5400000">
          <a:off x="1614289" y="920988"/>
          <a:ext cx="336946" cy="404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-5400000">
        <a:off x="1661461" y="954683"/>
        <a:ext cx="242602" cy="235862"/>
      </dsp:txXfrm>
    </dsp:sp>
    <dsp:sp modelId="{76599E76-6385-452C-9330-0F4F0974CAC3}">
      <dsp:nvSpPr>
        <dsp:cNvPr id="0" name=""/>
        <dsp:cNvSpPr/>
      </dsp:nvSpPr>
      <dsp:spPr>
        <a:xfrm>
          <a:off x="665222" y="1347787"/>
          <a:ext cx="2235080" cy="898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Consultation simple aux urgences</a:t>
          </a:r>
          <a:endParaRPr lang="fr-FR" sz="1800" kern="1200" dirty="0"/>
        </a:p>
      </dsp:txBody>
      <dsp:txXfrm>
        <a:off x="691539" y="1374104"/>
        <a:ext cx="2182446" cy="845890"/>
      </dsp:txXfrm>
    </dsp:sp>
    <dsp:sp modelId="{BC47744C-52A3-4580-AFF1-45B657952C16}">
      <dsp:nvSpPr>
        <dsp:cNvPr id="0" name=""/>
        <dsp:cNvSpPr/>
      </dsp:nvSpPr>
      <dsp:spPr>
        <a:xfrm rot="5400000">
          <a:off x="1614289" y="2268775"/>
          <a:ext cx="336946" cy="404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-5400000">
        <a:off x="1661461" y="2302470"/>
        <a:ext cx="242602" cy="235862"/>
      </dsp:txXfrm>
    </dsp:sp>
    <dsp:sp modelId="{A9DB2D5C-02E8-4BDE-9444-A1921897069A}">
      <dsp:nvSpPr>
        <dsp:cNvPr id="0" name=""/>
        <dsp:cNvSpPr/>
      </dsp:nvSpPr>
      <dsp:spPr>
        <a:xfrm>
          <a:off x="665222" y="2695575"/>
          <a:ext cx="2235080" cy="898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Retour à domicile</a:t>
          </a:r>
          <a:endParaRPr lang="fr-FR" sz="1800" kern="1200" dirty="0"/>
        </a:p>
      </dsp:txBody>
      <dsp:txXfrm>
        <a:off x="691539" y="2721892"/>
        <a:ext cx="2182446" cy="845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99DA1-C420-41B2-A3AF-E5AAAE82A721}">
      <dsp:nvSpPr>
        <dsp:cNvPr id="0" name=""/>
        <dsp:cNvSpPr/>
      </dsp:nvSpPr>
      <dsp:spPr>
        <a:xfrm>
          <a:off x="944851" y="1754"/>
          <a:ext cx="1675821" cy="652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Entrée de l’EHPAD</a:t>
          </a:r>
          <a:endParaRPr lang="fr-FR" sz="1800" kern="1200" dirty="0"/>
        </a:p>
      </dsp:txBody>
      <dsp:txXfrm>
        <a:off x="963972" y="20875"/>
        <a:ext cx="1637579" cy="614592"/>
      </dsp:txXfrm>
    </dsp:sp>
    <dsp:sp modelId="{988E300C-3380-47E2-BCD4-58F5D4D455BB}">
      <dsp:nvSpPr>
        <dsp:cNvPr id="0" name=""/>
        <dsp:cNvSpPr/>
      </dsp:nvSpPr>
      <dsp:spPr>
        <a:xfrm rot="5400000">
          <a:off x="1660356" y="670910"/>
          <a:ext cx="244812" cy="2937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5400000">
        <a:off x="1694630" y="695391"/>
        <a:ext cx="176265" cy="171368"/>
      </dsp:txXfrm>
    </dsp:sp>
    <dsp:sp modelId="{76599E76-6385-452C-9330-0F4F0974CAC3}">
      <dsp:nvSpPr>
        <dsp:cNvPr id="0" name=""/>
        <dsp:cNvSpPr/>
      </dsp:nvSpPr>
      <dsp:spPr>
        <a:xfrm>
          <a:off x="944851" y="981006"/>
          <a:ext cx="1675821" cy="652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Consultation aux urgences</a:t>
          </a:r>
          <a:endParaRPr lang="fr-FR" sz="1800" kern="1200" dirty="0"/>
        </a:p>
      </dsp:txBody>
      <dsp:txXfrm>
        <a:off x="963972" y="1000127"/>
        <a:ext cx="1637579" cy="614592"/>
      </dsp:txXfrm>
    </dsp:sp>
    <dsp:sp modelId="{BC47744C-52A3-4580-AFF1-45B657952C16}">
      <dsp:nvSpPr>
        <dsp:cNvPr id="0" name=""/>
        <dsp:cNvSpPr/>
      </dsp:nvSpPr>
      <dsp:spPr>
        <a:xfrm rot="5400000">
          <a:off x="1660356" y="1650162"/>
          <a:ext cx="244812" cy="29377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5400000">
        <a:off x="1694630" y="1674643"/>
        <a:ext cx="176265" cy="171368"/>
      </dsp:txXfrm>
    </dsp:sp>
    <dsp:sp modelId="{0A476A4C-C996-4D40-A773-A23CDB347B98}">
      <dsp:nvSpPr>
        <dsp:cNvPr id="0" name=""/>
        <dsp:cNvSpPr/>
      </dsp:nvSpPr>
      <dsp:spPr>
        <a:xfrm>
          <a:off x="944851" y="1960258"/>
          <a:ext cx="1675821" cy="652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Hospitalisation en UHCD</a:t>
          </a:r>
          <a:endParaRPr lang="fr-FR" sz="1800" kern="1200" dirty="0"/>
        </a:p>
      </dsp:txBody>
      <dsp:txXfrm>
        <a:off x="963972" y="1979379"/>
        <a:ext cx="1637579" cy="614592"/>
      </dsp:txXfrm>
    </dsp:sp>
    <dsp:sp modelId="{90CF1582-D7E8-4728-B8FF-442EF3D35173}">
      <dsp:nvSpPr>
        <dsp:cNvPr id="0" name=""/>
        <dsp:cNvSpPr/>
      </dsp:nvSpPr>
      <dsp:spPr>
        <a:xfrm rot="5400000">
          <a:off x="1660356" y="2629414"/>
          <a:ext cx="244812" cy="2937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5400000">
        <a:off x="1694630" y="2653895"/>
        <a:ext cx="176265" cy="171368"/>
      </dsp:txXfrm>
    </dsp:sp>
    <dsp:sp modelId="{57C1A12D-A7BD-4DAB-8528-5B31A530DA5B}">
      <dsp:nvSpPr>
        <dsp:cNvPr id="0" name=""/>
        <dsp:cNvSpPr/>
      </dsp:nvSpPr>
      <dsp:spPr>
        <a:xfrm>
          <a:off x="944851" y="2939510"/>
          <a:ext cx="1675821" cy="652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Retour à l’EHPAD</a:t>
          </a:r>
          <a:endParaRPr lang="fr-FR" sz="1800" kern="1200" dirty="0"/>
        </a:p>
      </dsp:txBody>
      <dsp:txXfrm>
        <a:off x="963972" y="2958631"/>
        <a:ext cx="1637579" cy="6145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1183D-01BB-466F-A6F3-FF2DA9D12B1A}">
      <dsp:nvSpPr>
        <dsp:cNvPr id="0" name=""/>
        <dsp:cNvSpPr/>
      </dsp:nvSpPr>
      <dsp:spPr>
        <a:xfrm rot="5400000">
          <a:off x="1127793" y="786367"/>
          <a:ext cx="624738" cy="1883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532CC4-B9DC-4262-A73D-A9873CDEEAD7}">
      <dsp:nvSpPr>
        <dsp:cNvPr id="0" name=""/>
        <dsp:cNvSpPr/>
      </dsp:nvSpPr>
      <dsp:spPr>
        <a:xfrm>
          <a:off x="559307" y="1568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Entrée du domicile</a:t>
          </a:r>
          <a:endParaRPr lang="fr-FR" sz="1800" kern="1200" dirty="0"/>
        </a:p>
      </dsp:txBody>
      <dsp:txXfrm>
        <a:off x="589477" y="31738"/>
        <a:ext cx="1656436" cy="969725"/>
      </dsp:txXfrm>
    </dsp:sp>
    <dsp:sp modelId="{F808427F-96A8-4572-A134-3B71732B38DB}">
      <dsp:nvSpPr>
        <dsp:cNvPr id="0" name=""/>
        <dsp:cNvSpPr/>
      </dsp:nvSpPr>
      <dsp:spPr>
        <a:xfrm rot="16200000" flipV="1">
          <a:off x="411736" y="2054886"/>
          <a:ext cx="2056852" cy="179325"/>
        </a:xfrm>
        <a:prstGeom prst="rect">
          <a:avLst/>
        </a:prstGeom>
        <a:solidFill>
          <a:schemeClr val="accent4"/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FEBC8-8F34-47E9-AACC-B1C26A54B153}">
      <dsp:nvSpPr>
        <dsp:cNvPr id="0" name=""/>
        <dsp:cNvSpPr/>
      </dsp:nvSpPr>
      <dsp:spPr>
        <a:xfrm>
          <a:off x="559307" y="1289150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Consultation aux urgences</a:t>
          </a:r>
          <a:endParaRPr lang="fr-FR" sz="1800" kern="1200" dirty="0"/>
        </a:p>
      </dsp:txBody>
      <dsp:txXfrm>
        <a:off x="589477" y="1319320"/>
        <a:ext cx="1656436" cy="969725"/>
      </dsp:txXfrm>
    </dsp:sp>
    <dsp:sp modelId="{F93BC83D-AF8D-4ED5-8B3D-F31AC1150ED8}">
      <dsp:nvSpPr>
        <dsp:cNvPr id="0" name=""/>
        <dsp:cNvSpPr/>
      </dsp:nvSpPr>
      <dsp:spPr>
        <a:xfrm rot="5400000">
          <a:off x="267221" y="3396376"/>
          <a:ext cx="1279232" cy="154509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482A9-65F6-48EF-B9D8-4BC8B091D543}">
      <dsp:nvSpPr>
        <dsp:cNvPr id="0" name=""/>
        <dsp:cNvSpPr/>
      </dsp:nvSpPr>
      <dsp:spPr>
        <a:xfrm>
          <a:off x="559307" y="2576732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Hospitalisation en UHCD</a:t>
          </a:r>
          <a:endParaRPr lang="fr-FR" sz="1800" kern="1200" dirty="0"/>
        </a:p>
      </dsp:txBody>
      <dsp:txXfrm>
        <a:off x="589477" y="2606902"/>
        <a:ext cx="1656436" cy="969725"/>
      </dsp:txXfrm>
    </dsp:sp>
    <dsp:sp modelId="{F70517A0-77B6-4EB7-942A-CF7A56AF54CA}">
      <dsp:nvSpPr>
        <dsp:cNvPr id="0" name=""/>
        <dsp:cNvSpPr/>
      </dsp:nvSpPr>
      <dsp:spPr>
        <a:xfrm>
          <a:off x="911012" y="4040167"/>
          <a:ext cx="2274962" cy="15450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D07F2-E140-47D2-A847-28B27860E5F6}">
      <dsp:nvSpPr>
        <dsp:cNvPr id="0" name=""/>
        <dsp:cNvSpPr/>
      </dsp:nvSpPr>
      <dsp:spPr>
        <a:xfrm>
          <a:off x="559307" y="3864314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Transfert en chirurgie</a:t>
          </a:r>
          <a:endParaRPr lang="fr-FR" sz="1800" kern="1200" dirty="0"/>
        </a:p>
      </dsp:txBody>
      <dsp:txXfrm>
        <a:off x="589477" y="3894484"/>
        <a:ext cx="1656436" cy="969725"/>
      </dsp:txXfrm>
    </dsp:sp>
    <dsp:sp modelId="{4977DECA-0B80-4167-9E69-480578973034}">
      <dsp:nvSpPr>
        <dsp:cNvPr id="0" name=""/>
        <dsp:cNvSpPr/>
      </dsp:nvSpPr>
      <dsp:spPr>
        <a:xfrm rot="16200000">
          <a:off x="2550533" y="3396376"/>
          <a:ext cx="1279232" cy="154509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45C92-89CA-4C2D-936C-78824E556A8B}">
      <dsp:nvSpPr>
        <dsp:cNvPr id="0" name=""/>
        <dsp:cNvSpPr/>
      </dsp:nvSpPr>
      <dsp:spPr>
        <a:xfrm>
          <a:off x="2842619" y="3864314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accent5">
                  <a:lumMod val="75000"/>
                </a:schemeClr>
              </a:solidFill>
            </a:rPr>
            <a:t>Intervention</a:t>
          </a:r>
          <a:endParaRPr lang="fr-FR" sz="18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872789" y="3894484"/>
        <a:ext cx="1656436" cy="969725"/>
      </dsp:txXfrm>
    </dsp:sp>
    <dsp:sp modelId="{9B60E5AD-6B67-40AC-8880-BCD30E8FEFB3}">
      <dsp:nvSpPr>
        <dsp:cNvPr id="0" name=""/>
        <dsp:cNvSpPr/>
      </dsp:nvSpPr>
      <dsp:spPr>
        <a:xfrm rot="16200000">
          <a:off x="2550533" y="2108794"/>
          <a:ext cx="1279232" cy="154509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BC85B-9693-415F-8282-057909EF9847}">
      <dsp:nvSpPr>
        <dsp:cNvPr id="0" name=""/>
        <dsp:cNvSpPr/>
      </dsp:nvSpPr>
      <dsp:spPr>
        <a:xfrm>
          <a:off x="2842619" y="2576732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Transfert en USC</a:t>
          </a:r>
          <a:endParaRPr lang="fr-FR" sz="1800" kern="1200" dirty="0"/>
        </a:p>
      </dsp:txBody>
      <dsp:txXfrm>
        <a:off x="2872789" y="2606902"/>
        <a:ext cx="1656436" cy="969725"/>
      </dsp:txXfrm>
    </dsp:sp>
    <dsp:sp modelId="{C86FDD16-0F49-4676-83ED-87440439A598}">
      <dsp:nvSpPr>
        <dsp:cNvPr id="0" name=""/>
        <dsp:cNvSpPr/>
      </dsp:nvSpPr>
      <dsp:spPr>
        <a:xfrm rot="16200000">
          <a:off x="2550533" y="821211"/>
          <a:ext cx="1279232" cy="15450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22402-A196-42F9-AC75-C42860053EFD}">
      <dsp:nvSpPr>
        <dsp:cNvPr id="0" name=""/>
        <dsp:cNvSpPr/>
      </dsp:nvSpPr>
      <dsp:spPr>
        <a:xfrm>
          <a:off x="2842619" y="1289150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Transfert en chirurgie</a:t>
          </a:r>
          <a:endParaRPr lang="fr-FR" sz="1800" kern="1200" dirty="0"/>
        </a:p>
      </dsp:txBody>
      <dsp:txXfrm>
        <a:off x="2872789" y="1319320"/>
        <a:ext cx="1656436" cy="969725"/>
      </dsp:txXfrm>
    </dsp:sp>
    <dsp:sp modelId="{75A3096B-1D5E-4D06-9A49-597AD595D96C}">
      <dsp:nvSpPr>
        <dsp:cNvPr id="0" name=""/>
        <dsp:cNvSpPr/>
      </dsp:nvSpPr>
      <dsp:spPr>
        <a:xfrm>
          <a:off x="3194324" y="177420"/>
          <a:ext cx="2274962" cy="154509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0C780-FABF-4DB1-8A4C-01AF9F5627A8}">
      <dsp:nvSpPr>
        <dsp:cNvPr id="0" name=""/>
        <dsp:cNvSpPr/>
      </dsp:nvSpPr>
      <dsp:spPr>
        <a:xfrm>
          <a:off x="2842619" y="1568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>
              <a:solidFill>
                <a:schemeClr val="accent5">
                  <a:lumMod val="75000"/>
                </a:schemeClr>
              </a:solidFill>
            </a:rPr>
            <a:t>Réaggravation</a:t>
          </a:r>
          <a:endParaRPr lang="fr-FR" sz="18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872789" y="31738"/>
        <a:ext cx="1656436" cy="969725"/>
      </dsp:txXfrm>
    </dsp:sp>
    <dsp:sp modelId="{A0A7B8C0-608B-4E0A-A3BD-8DEE11650D54}">
      <dsp:nvSpPr>
        <dsp:cNvPr id="0" name=""/>
        <dsp:cNvSpPr/>
      </dsp:nvSpPr>
      <dsp:spPr>
        <a:xfrm rot="5400000">
          <a:off x="4833846" y="821211"/>
          <a:ext cx="1279232" cy="154509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A8EF9-CF6A-4B90-9FDF-81C4F4FBE611}">
      <dsp:nvSpPr>
        <dsp:cNvPr id="0" name=""/>
        <dsp:cNvSpPr/>
      </dsp:nvSpPr>
      <dsp:spPr>
        <a:xfrm>
          <a:off x="5125932" y="1568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Transfert en USC</a:t>
          </a:r>
          <a:endParaRPr lang="fr-FR" sz="1800" kern="1200" dirty="0"/>
        </a:p>
      </dsp:txBody>
      <dsp:txXfrm>
        <a:off x="5156102" y="31738"/>
        <a:ext cx="1656436" cy="969725"/>
      </dsp:txXfrm>
    </dsp:sp>
    <dsp:sp modelId="{29195E77-0D86-4C4E-A175-B46ABD46DAC0}">
      <dsp:nvSpPr>
        <dsp:cNvPr id="0" name=""/>
        <dsp:cNvSpPr/>
      </dsp:nvSpPr>
      <dsp:spPr>
        <a:xfrm rot="5400000">
          <a:off x="4833846" y="2108794"/>
          <a:ext cx="1279232" cy="154509"/>
        </a:xfrm>
        <a:prstGeom prst="rect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2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DDC57-7C9C-46D0-8020-D936250E3ADC}">
      <dsp:nvSpPr>
        <dsp:cNvPr id="0" name=""/>
        <dsp:cNvSpPr/>
      </dsp:nvSpPr>
      <dsp:spPr>
        <a:xfrm>
          <a:off x="5125932" y="1289150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Transfert en chirurgie</a:t>
          </a:r>
          <a:endParaRPr lang="fr-FR" sz="1800" kern="1200" dirty="0"/>
        </a:p>
      </dsp:txBody>
      <dsp:txXfrm>
        <a:off x="5156102" y="1319320"/>
        <a:ext cx="1656436" cy="969725"/>
      </dsp:txXfrm>
    </dsp:sp>
    <dsp:sp modelId="{9B796162-474F-432E-83CF-5BEB00231D09}">
      <dsp:nvSpPr>
        <dsp:cNvPr id="0" name=""/>
        <dsp:cNvSpPr/>
      </dsp:nvSpPr>
      <dsp:spPr>
        <a:xfrm rot="5400000">
          <a:off x="4833846" y="3396376"/>
          <a:ext cx="1279232" cy="154509"/>
        </a:xfrm>
        <a:prstGeom prst="rect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A92C3-716E-4B98-9765-B910AC1945AD}">
      <dsp:nvSpPr>
        <dsp:cNvPr id="0" name=""/>
        <dsp:cNvSpPr/>
      </dsp:nvSpPr>
      <dsp:spPr>
        <a:xfrm>
          <a:off x="5125932" y="2576732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Hospitalisation en SSR</a:t>
          </a:r>
          <a:endParaRPr lang="fr-FR" sz="1800" kern="1200" dirty="0"/>
        </a:p>
      </dsp:txBody>
      <dsp:txXfrm>
        <a:off x="5156102" y="2606902"/>
        <a:ext cx="1656436" cy="969725"/>
      </dsp:txXfrm>
    </dsp:sp>
    <dsp:sp modelId="{F450C3D5-84A9-480B-81D3-96A6F36DD90A}">
      <dsp:nvSpPr>
        <dsp:cNvPr id="0" name=""/>
        <dsp:cNvSpPr/>
      </dsp:nvSpPr>
      <dsp:spPr>
        <a:xfrm>
          <a:off x="5125932" y="3864314"/>
          <a:ext cx="1716776" cy="1030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Sortie en l’EHPAD</a:t>
          </a:r>
          <a:endParaRPr lang="fr-FR" sz="1800" kern="1200" dirty="0"/>
        </a:p>
      </dsp:txBody>
      <dsp:txXfrm>
        <a:off x="5156102" y="3894484"/>
        <a:ext cx="1656436" cy="969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DF81BC3-D935-4ADE-95B2-9A2B052CDD5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4A6BE0-C3F6-4C7F-AC55-992C634A7397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fsenis\AppData\Local\Microsoft\Windows\INetCache\IE\2JGU5D3J\fireworks-891660_64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0823"/>
            <a:ext cx="2947337" cy="3929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cap="small" dirty="0" smtClean="0"/>
              <a:t>Les mouvements</a:t>
            </a:r>
            <a:endParaRPr lang="fr-FR" cap="sm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fr-FR" sz="3600" dirty="0" smtClean="0">
                <a:ln>
                  <a:solidFill>
                    <a:srgbClr val="FFFFFF"/>
                  </a:solidFill>
                </a:ln>
                <a:gradFill>
                  <a:gsLst>
                    <a:gs pos="0">
                      <a:srgbClr val="A603AB">
                        <a:lumMod val="69000"/>
                        <a:lumOff val="31000"/>
                      </a:srgbClr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2400000" scaled="0"/>
                </a:gradFill>
                <a:latin typeface="Harlow Solid Italic" panose="04030604020F02020D02" pitchFamily="82" charset="0"/>
              </a:rPr>
              <a:t>Des heures de fol amusement</a:t>
            </a:r>
            <a:br>
              <a:rPr lang="fr-FR" sz="3600" dirty="0" smtClean="0">
                <a:ln>
                  <a:solidFill>
                    <a:srgbClr val="FFFFFF"/>
                  </a:solidFill>
                </a:ln>
                <a:gradFill>
                  <a:gsLst>
                    <a:gs pos="0">
                      <a:srgbClr val="A603AB">
                        <a:lumMod val="69000"/>
                        <a:lumOff val="31000"/>
                      </a:srgbClr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2400000" scaled="0"/>
                </a:gradFill>
                <a:latin typeface="Harlow Solid Italic" panose="04030604020F02020D02" pitchFamily="82" charset="0"/>
              </a:rPr>
            </a:br>
            <a:r>
              <a:rPr lang="fr-FR" sz="3600" dirty="0" smtClean="0">
                <a:ln>
                  <a:solidFill>
                    <a:srgbClr val="FFFFFF"/>
                  </a:solidFill>
                </a:ln>
                <a:gradFill>
                  <a:gsLst>
                    <a:gs pos="0">
                      <a:srgbClr val="A603AB">
                        <a:lumMod val="69000"/>
                        <a:lumOff val="31000"/>
                      </a:srgbClr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2400000" scaled="0"/>
                </a:gradFill>
                <a:latin typeface="Harlow Solid Italic" panose="04030604020F02020D02" pitchFamily="82" charset="0"/>
              </a:rPr>
              <a:t>pour les petits et les grands</a:t>
            </a:r>
            <a:endParaRPr lang="fr-FR" sz="3600" dirty="0">
              <a:ln>
                <a:solidFill>
                  <a:srgbClr val="FFFFFF"/>
                </a:solidFill>
              </a:ln>
              <a:gradFill>
                <a:gsLst>
                  <a:gs pos="0">
                    <a:srgbClr val="A603AB">
                      <a:lumMod val="69000"/>
                      <a:lumOff val="31000"/>
                    </a:srgbClr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2400000" scaled="0"/>
              </a:gradFill>
              <a:latin typeface="Harlow Solid Italic" panose="04030604020F02020D02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844735" y="44624"/>
            <a:ext cx="2275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tx2"/>
                </a:solidFill>
              </a:rPr>
              <a:t>F.Senis</a:t>
            </a:r>
            <a:r>
              <a:rPr lang="fr-FR" dirty="0" smtClean="0">
                <a:solidFill>
                  <a:schemeClr val="tx2"/>
                </a:solidFill>
              </a:rPr>
              <a:t> - </a:t>
            </a:r>
            <a:r>
              <a:rPr lang="fr-FR" dirty="0" err="1" smtClean="0">
                <a:solidFill>
                  <a:schemeClr val="tx2"/>
                </a:solidFill>
              </a:rPr>
              <a:t>Janv</a:t>
            </a:r>
            <a:r>
              <a:rPr lang="fr-FR" dirty="0" smtClean="0">
                <a:solidFill>
                  <a:schemeClr val="tx2"/>
                </a:solidFill>
              </a:rPr>
              <a:t> 2021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3595192"/>
            <a:ext cx="2875329" cy="535414"/>
          </a:xfrm>
          <a:prstGeom prst="rect">
            <a:avLst/>
          </a:prstGeom>
          <a:noFill/>
        </p:spPr>
        <p:txBody>
          <a:bodyPr wrap="square" lIns="91440" tIns="45720" rIns="91440" bIns="45720">
            <a:normAutofit fontScale="47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Bonne année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8637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396" y="116632"/>
            <a:ext cx="7315200" cy="11521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mouvements depuis les consultations d’urgence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268760"/>
            <a:ext cx="7315200" cy="2234133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La consultation d’urgence est absorbée dans l’hospitalisation qui en découle.</a:t>
            </a:r>
          </a:p>
          <a:p>
            <a:endParaRPr lang="fr-FR" dirty="0" smtClean="0"/>
          </a:p>
          <a:p>
            <a:r>
              <a:rPr lang="fr-FR" dirty="0" smtClean="0"/>
              <a:t>Il faut donc réaliser un mouvement spécifique valable </a:t>
            </a:r>
            <a:r>
              <a:rPr lang="fr-FR" b="1" dirty="0" smtClean="0"/>
              <a:t>UNIQUEMENT dans ce cas là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HM appelle cela un « </a:t>
            </a:r>
            <a:r>
              <a:rPr lang="fr-FR" dirty="0" smtClean="0">
                <a:solidFill>
                  <a:schemeClr val="tx2"/>
                </a:solidFill>
              </a:rPr>
              <a:t>mouvement d’orientation</a:t>
            </a:r>
            <a:r>
              <a:rPr lang="fr-FR" dirty="0" smtClean="0"/>
              <a:t> » ou « </a:t>
            </a:r>
            <a:r>
              <a:rPr lang="fr-FR" dirty="0" smtClean="0">
                <a:solidFill>
                  <a:schemeClr val="tx2"/>
                </a:solidFill>
              </a:rPr>
              <a:t>Orientation par mutation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Depuis les urgences, aucun autre type de mouvement n’est valide à part des </a:t>
            </a:r>
            <a:r>
              <a:rPr lang="fr-FR" dirty="0" smtClean="0">
                <a:solidFill>
                  <a:schemeClr val="tx2"/>
                </a:solidFill>
              </a:rPr>
              <a:t>sorties </a:t>
            </a:r>
            <a:r>
              <a:rPr lang="fr-FR" dirty="0"/>
              <a:t>et les </a:t>
            </a:r>
            <a:r>
              <a:rPr lang="fr-FR" dirty="0">
                <a:solidFill>
                  <a:schemeClr val="tx2"/>
                </a:solidFill>
              </a:rPr>
              <a:t>déplacements</a:t>
            </a:r>
            <a:r>
              <a:rPr lang="fr-FR" dirty="0"/>
              <a:t> </a:t>
            </a:r>
            <a:r>
              <a:rPr lang="fr-FR" dirty="0" smtClean="0"/>
              <a:t>simples sans changement d’UFM.</a:t>
            </a:r>
          </a:p>
          <a:p>
            <a:endParaRPr lang="fr-FR" dirty="0" smtClean="0"/>
          </a:p>
          <a:p>
            <a:r>
              <a:rPr lang="fr-FR" b="1" u="sng" dirty="0" smtClean="0"/>
              <a:t>DONC tirer un patient depuis un box vers un lit porte NE CREE PAS LE BON MOUVEMENT</a:t>
            </a:r>
            <a:r>
              <a:rPr lang="fr-FR" b="1" dirty="0" smtClean="0"/>
              <a:t>, </a:t>
            </a:r>
            <a:r>
              <a:rPr lang="fr-FR" dirty="0" smtClean="0"/>
              <a:t>il faut faire le </a:t>
            </a:r>
            <a:r>
              <a:rPr lang="fr-FR" dirty="0" smtClean="0">
                <a:solidFill>
                  <a:schemeClr val="tx2"/>
                </a:solidFill>
              </a:rPr>
              <a:t>mouvement d’orientation</a:t>
            </a:r>
            <a:r>
              <a:rPr lang="fr-FR" dirty="0" smtClean="0"/>
              <a:t>.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01007"/>
            <a:ext cx="3715981" cy="3314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02893"/>
            <a:ext cx="355062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lèche droite 3"/>
          <p:cNvSpPr/>
          <p:nvPr/>
        </p:nvSpPr>
        <p:spPr>
          <a:xfrm>
            <a:off x="4211960" y="4869160"/>
            <a:ext cx="648072" cy="504056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495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passage en service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055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Hospitalisation depuis la consultation Urgences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340769"/>
            <a:ext cx="7315200" cy="496859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Si le patient n’a pas déjà été placé administrativement en UHCD, il faut d’abord faire le </a:t>
            </a:r>
            <a:r>
              <a:rPr lang="fr-FR" dirty="0" smtClean="0">
                <a:solidFill>
                  <a:schemeClr val="tx2"/>
                </a:solidFill>
              </a:rPr>
              <a:t>mouvement d’orientation</a:t>
            </a:r>
            <a:r>
              <a:rPr lang="fr-FR" dirty="0" smtClean="0"/>
              <a:t> (cf. étape précédente) </a:t>
            </a:r>
            <a:r>
              <a:rPr lang="fr-FR" b="1" dirty="0" smtClean="0"/>
              <a:t>AVANT tout autre mouvement</a:t>
            </a:r>
            <a:r>
              <a:rPr lang="fr-FR" dirty="0" smtClean="0"/>
              <a:t>.</a:t>
            </a:r>
          </a:p>
          <a:p>
            <a:endParaRPr lang="fr-FR" b="1" dirty="0"/>
          </a:p>
          <a:p>
            <a:r>
              <a:rPr lang="fr-FR" b="1" dirty="0" smtClean="0"/>
              <a:t>Quand faire </a:t>
            </a:r>
            <a:r>
              <a:rPr lang="fr-FR" b="1" dirty="0" smtClean="0">
                <a:solidFill>
                  <a:schemeClr val="tx2"/>
                </a:solidFill>
              </a:rPr>
              <a:t>CS-&gt;UHCD-&gt;SERVICE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Quasiment TOUJOURS</a:t>
            </a:r>
            <a:r>
              <a:rPr lang="fr-FR" dirty="0" smtClean="0"/>
              <a:t>, cela permet de tracer l’activité plus lourde générée par cette prise en charge au sein du service</a:t>
            </a:r>
          </a:p>
          <a:p>
            <a:r>
              <a:rPr lang="fr-F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Quand faire CS-&gt;SERVICE</a:t>
            </a:r>
            <a:endParaRPr lang="fr-F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fr-F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Quasiment jamais</a:t>
            </a:r>
            <a:r>
              <a:rPr lang="fr-F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éventuellement en cas d’hospitalisation d’une chirurgie (ortho) qui aurait pu </a:t>
            </a:r>
            <a:r>
              <a:rPr lang="fr-FR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ête</a:t>
            </a:r>
            <a:r>
              <a:rPr lang="fr-F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faite en ambulatoire le lendemain mais qui ne rentre pas chez elle dans l’intervalle pour des raisons organisationnelles.</a:t>
            </a:r>
          </a:p>
          <a:p>
            <a:endParaRPr lang="fr-FR" dirty="0" smtClean="0"/>
          </a:p>
          <a:p>
            <a:r>
              <a:rPr lang="fr-FR" dirty="0" smtClean="0"/>
              <a:t>Ne vous posez pas trop de questions, entre ces 2 façons de faire</a:t>
            </a:r>
            <a:r>
              <a:rPr lang="fr-FR" dirty="0"/>
              <a:t> </a:t>
            </a:r>
            <a:r>
              <a:rPr lang="fr-FR" dirty="0" smtClean="0"/>
              <a:t>: </a:t>
            </a:r>
          </a:p>
          <a:p>
            <a:pPr marL="45720" indent="0" algn="ctr">
              <a:buNone/>
            </a:pPr>
            <a:r>
              <a:rPr lang="fr-FR" b="1" dirty="0" smtClean="0">
                <a:solidFill>
                  <a:schemeClr val="tx2"/>
                </a:solidFill>
              </a:rPr>
              <a:t>L’important c’est le type de mouvement, et de bien saisir une UFM d’hospitalisation comme destination.</a:t>
            </a:r>
          </a:p>
          <a:p>
            <a:endParaRPr lang="fr-FR" b="1" dirty="0" smtClean="0">
              <a:solidFill>
                <a:schemeClr val="tx2"/>
              </a:solidFill>
            </a:endParaRPr>
          </a:p>
          <a:p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7691831" y="1528613"/>
            <a:ext cx="1463862" cy="1036806"/>
            <a:chOff x="7691831" y="1528613"/>
            <a:chExt cx="1463862" cy="1036806"/>
          </a:xfrm>
        </p:grpSpPr>
        <p:pic>
          <p:nvPicPr>
            <p:cNvPr id="7170" name="Picture 2" descr="C:\Users\fsenis\AppData\Local\Microsoft\Windows\INetCache\IE\NMLWR0E0\Attention_Sign.svg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528613"/>
              <a:ext cx="867446" cy="7598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ZoneTexte 3"/>
            <p:cNvSpPr txBox="1"/>
            <p:nvPr/>
          </p:nvSpPr>
          <p:spPr>
            <a:xfrm>
              <a:off x="7691831" y="2288420"/>
              <a:ext cx="1463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chemeClr val="tx2"/>
                  </a:solidFill>
                </a:rPr>
                <a:t>99% des erreurs !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848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mouvement de mutation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196753"/>
            <a:ext cx="7315200" cy="5112608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Se fait au sein du même type d’activité (« clinique ») EXCLUSIVEMENT</a:t>
            </a:r>
          </a:p>
          <a:p>
            <a:endParaRPr lang="fr-FR" dirty="0" smtClean="0"/>
          </a:p>
          <a:p>
            <a:pPr marL="45720" indent="0">
              <a:buNone/>
            </a:pPr>
            <a:r>
              <a:rPr lang="fr-FR" dirty="0" smtClean="0"/>
              <a:t>Donc, petit quiz :</a:t>
            </a:r>
          </a:p>
          <a:p>
            <a:pPr marL="45720" indent="0">
              <a:buNone/>
            </a:pPr>
            <a:endParaRPr lang="fr-FR" dirty="0" smtClean="0"/>
          </a:p>
          <a:p>
            <a:r>
              <a:rPr lang="fr-FR" dirty="0" smtClean="0"/>
              <a:t>CS URG =&gt; Service MCO</a:t>
            </a:r>
          </a:p>
          <a:p>
            <a:pPr marL="320040" lvl="1" indent="0" algn="r">
              <a:buNone/>
            </a:pPr>
            <a:r>
              <a:rPr lang="fr-FR" dirty="0" smtClean="0">
                <a:solidFill>
                  <a:srgbClr val="FF0000"/>
                </a:solidFill>
              </a:rPr>
              <a:t>NON</a:t>
            </a:r>
            <a:r>
              <a:rPr lang="fr-FR" dirty="0"/>
              <a:t> 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tx2"/>
                </a:solidFill>
              </a:rPr>
              <a:t>Mouvement d’orientation</a:t>
            </a:r>
          </a:p>
          <a:p>
            <a:r>
              <a:rPr lang="fr-FR" dirty="0"/>
              <a:t>CS URG =&gt; </a:t>
            </a:r>
            <a:r>
              <a:rPr lang="fr-FR" dirty="0" smtClean="0"/>
              <a:t>UHCD</a:t>
            </a:r>
            <a:endParaRPr lang="fr-FR" dirty="0"/>
          </a:p>
          <a:p>
            <a:pPr marL="320040" lvl="1" indent="0" algn="r">
              <a:buNone/>
            </a:pPr>
            <a:r>
              <a:rPr lang="fr-FR" dirty="0">
                <a:solidFill>
                  <a:srgbClr val="FF0000"/>
                </a:solidFill>
              </a:rPr>
              <a:t>NON</a:t>
            </a:r>
            <a:r>
              <a:rPr lang="fr-FR" dirty="0"/>
              <a:t> : </a:t>
            </a:r>
            <a:r>
              <a:rPr lang="fr-FR" dirty="0">
                <a:solidFill>
                  <a:schemeClr val="tx2"/>
                </a:solidFill>
              </a:rPr>
              <a:t>Mouvement d’orientation</a:t>
            </a:r>
          </a:p>
          <a:p>
            <a:r>
              <a:rPr lang="fr-FR" dirty="0" smtClean="0"/>
              <a:t>UHCD =&gt; Service MCO</a:t>
            </a:r>
            <a:endParaRPr lang="fr-FR" dirty="0"/>
          </a:p>
          <a:p>
            <a:pPr marL="320040" lvl="1" indent="0" algn="r">
              <a:buNone/>
            </a:pPr>
            <a:r>
              <a:rPr lang="fr-FR" dirty="0" smtClean="0">
                <a:solidFill>
                  <a:srgbClr val="00B050"/>
                </a:solidFill>
              </a:rPr>
              <a:t>OUI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smtClean="0"/>
              <a:t>Service MCO =&gt; </a:t>
            </a:r>
            <a:r>
              <a:rPr lang="fr-FR" dirty="0"/>
              <a:t>Service MCO</a:t>
            </a:r>
          </a:p>
          <a:p>
            <a:pPr marL="320040" lvl="1" indent="0" algn="r">
              <a:buNone/>
            </a:pPr>
            <a:r>
              <a:rPr lang="fr-FR" dirty="0">
                <a:solidFill>
                  <a:srgbClr val="00B050"/>
                </a:solidFill>
              </a:rPr>
              <a:t>OUI</a:t>
            </a:r>
          </a:p>
          <a:p>
            <a:r>
              <a:rPr lang="fr-FR" dirty="0" smtClean="0"/>
              <a:t>SSR =&gt; Service MCO</a:t>
            </a:r>
            <a:endParaRPr lang="fr-FR" dirty="0"/>
          </a:p>
          <a:p>
            <a:pPr marL="320040" lvl="1" indent="0" algn="r">
              <a:buNone/>
            </a:pPr>
            <a:r>
              <a:rPr lang="fr-FR" dirty="0" smtClean="0">
                <a:solidFill>
                  <a:srgbClr val="FF0000"/>
                </a:solidFill>
              </a:rPr>
              <a:t>NON </a:t>
            </a:r>
            <a:r>
              <a:rPr lang="fr-FR" dirty="0"/>
              <a:t>: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chemeClr val="tx2"/>
                </a:solidFill>
              </a:rPr>
              <a:t>Sortie+Entrée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/>
              <a:t>SSR =&gt; </a:t>
            </a:r>
            <a:r>
              <a:rPr lang="fr-FR" dirty="0" smtClean="0"/>
              <a:t>Cs Urgences</a:t>
            </a:r>
            <a:endParaRPr lang="fr-FR" dirty="0"/>
          </a:p>
          <a:p>
            <a:pPr marL="320040" lvl="1" indent="0" algn="r">
              <a:buNone/>
            </a:pPr>
            <a:r>
              <a:rPr lang="fr-FR" dirty="0" smtClean="0">
                <a:solidFill>
                  <a:srgbClr val="FF0000"/>
                </a:solidFill>
              </a:rPr>
              <a:t>JAMAIS</a:t>
            </a:r>
          </a:p>
          <a:p>
            <a:r>
              <a:rPr lang="fr-FR" dirty="0"/>
              <a:t>SSR =&gt; </a:t>
            </a:r>
            <a:r>
              <a:rPr lang="fr-FR" dirty="0" smtClean="0"/>
              <a:t>UHCD</a:t>
            </a:r>
            <a:endParaRPr lang="fr-FR" dirty="0"/>
          </a:p>
          <a:p>
            <a:pPr marL="320040" lvl="1" indent="0" algn="r">
              <a:buNone/>
            </a:pPr>
            <a:r>
              <a:rPr lang="fr-FR" dirty="0">
                <a:solidFill>
                  <a:srgbClr val="FF0000"/>
                </a:solidFill>
              </a:rPr>
              <a:t>NON </a:t>
            </a:r>
            <a:r>
              <a:rPr lang="fr-FR" dirty="0"/>
              <a:t>: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chemeClr val="tx2"/>
                </a:solidFill>
              </a:rPr>
              <a:t>Sortie+Entrée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/>
              <a:t>MCO =&gt; SSR</a:t>
            </a:r>
            <a:endParaRPr lang="fr-FR" dirty="0"/>
          </a:p>
          <a:p>
            <a:pPr marL="320040" lvl="1" indent="0" algn="r">
              <a:buNone/>
            </a:pPr>
            <a:r>
              <a:rPr lang="fr-FR" dirty="0">
                <a:solidFill>
                  <a:srgbClr val="FF0000"/>
                </a:solidFill>
              </a:rPr>
              <a:t>NON </a:t>
            </a:r>
            <a:r>
              <a:rPr lang="fr-FR" dirty="0"/>
              <a:t>: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chemeClr val="tx2"/>
                </a:solidFill>
              </a:rPr>
              <a:t>Sortie+Entrée</a:t>
            </a:r>
            <a:endParaRPr lang="fr-FR" dirty="0">
              <a:solidFill>
                <a:schemeClr val="tx2"/>
              </a:solidFill>
            </a:endParaRPr>
          </a:p>
          <a:p>
            <a:pPr marL="320040" lvl="1" indent="0" algn="r">
              <a:buNone/>
            </a:pPr>
            <a:endParaRPr lang="fr-FR" dirty="0">
              <a:solidFill>
                <a:schemeClr val="tx2"/>
              </a:solidFill>
            </a:endParaRPr>
          </a:p>
          <a:p>
            <a:pPr marL="320040" lvl="1" indent="0" algn="r">
              <a:buNone/>
            </a:pP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103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1115616" y="1268760"/>
            <a:ext cx="3364992" cy="621792"/>
          </a:xfrm>
        </p:spPr>
        <p:txBody>
          <a:bodyPr/>
          <a:lstStyle/>
          <a:p>
            <a:r>
              <a:rPr lang="fr-FR" dirty="0" smtClean="0"/>
              <a:t>L’UF Médicale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>
          <a:xfrm>
            <a:off x="4860032" y="1268760"/>
            <a:ext cx="3362062" cy="621792"/>
          </a:xfrm>
        </p:spPr>
        <p:txBody>
          <a:bodyPr/>
          <a:lstStyle/>
          <a:p>
            <a:r>
              <a:rPr lang="fr-FR" dirty="0" smtClean="0"/>
              <a:t>L’UF Hébergement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2 types d’UF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914400" y="1916832"/>
            <a:ext cx="3566160" cy="4419960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Regroupe les patients par responsabilité, spécialité médicale et/ou mode de prise en charge</a:t>
            </a:r>
          </a:p>
          <a:p>
            <a:endParaRPr lang="fr-FR" dirty="0" smtClean="0"/>
          </a:p>
          <a:p>
            <a:r>
              <a:rPr lang="fr-FR" dirty="0" smtClean="0"/>
              <a:t>Important pour évaluer la charge médicale</a:t>
            </a:r>
          </a:p>
          <a:p>
            <a:pPr marL="45720" indent="0">
              <a:buNone/>
            </a:pPr>
            <a:endParaRPr lang="fr-FR" dirty="0" smtClean="0"/>
          </a:p>
          <a:p>
            <a:pPr marL="45720" indent="0">
              <a:buNone/>
            </a:pPr>
            <a:endParaRPr lang="fr-FR" dirty="0" smtClean="0"/>
          </a:p>
          <a:p>
            <a:r>
              <a:rPr lang="fr-FR" dirty="0" smtClean="0"/>
              <a:t>Un hébergé est dans l’UFM du médecin qui s’en occupe</a:t>
            </a:r>
          </a:p>
          <a:p>
            <a:endParaRPr lang="fr-FR" dirty="0" smtClean="0"/>
          </a:p>
          <a:p>
            <a:r>
              <a:rPr lang="fr-FR" dirty="0" smtClean="0"/>
              <a:t>Une mutation d’UFM est un mouvement « virtuel » (le patient reste à la même place, c’est le médecin responsable qui change)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4"/>
          </p:nvPr>
        </p:nvSpPr>
        <p:spPr>
          <a:xfrm>
            <a:off x="4681727" y="1916832"/>
            <a:ext cx="3566160" cy="441996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Regroupement physique des lits</a:t>
            </a:r>
          </a:p>
          <a:p>
            <a:endParaRPr lang="fr-FR" dirty="0" smtClean="0"/>
          </a:p>
          <a:p>
            <a:r>
              <a:rPr lang="fr-FR" dirty="0" smtClean="0"/>
              <a:t>Important pour, par exemple, évaluer la charge de travail paramédicale </a:t>
            </a:r>
          </a:p>
          <a:p>
            <a:endParaRPr lang="fr-FR" dirty="0"/>
          </a:p>
          <a:p>
            <a:r>
              <a:rPr lang="fr-FR" dirty="0" smtClean="0"/>
              <a:t>C’est ce que vous appelez un « service ».</a:t>
            </a:r>
          </a:p>
          <a:p>
            <a:endParaRPr lang="fr-FR" dirty="0"/>
          </a:p>
          <a:p>
            <a:r>
              <a:rPr lang="fr-FR" dirty="0" smtClean="0"/>
              <a:t>Un hébergé est dans l’UFH qui contient sa chambre.</a:t>
            </a:r>
          </a:p>
          <a:p>
            <a:endParaRPr lang="fr-FR" dirty="0"/>
          </a:p>
          <a:p>
            <a:r>
              <a:rPr lang="fr-FR" dirty="0" smtClean="0"/>
              <a:t>Une mutation d’UFH est un déplacement physique du patient entre 2 services, potentiellement sans changement de médecin responsable</a:t>
            </a:r>
          </a:p>
        </p:txBody>
      </p:sp>
    </p:spTree>
    <p:extLst>
      <p:ext uri="{BB962C8B-B14F-4D97-AF65-F5344CB8AC3E}">
        <p14:creationId xmlns:p14="http://schemas.microsoft.com/office/powerpoint/2010/main" val="1288968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720079"/>
          </a:xfrm>
        </p:spPr>
        <p:txBody>
          <a:bodyPr/>
          <a:lstStyle/>
          <a:p>
            <a:r>
              <a:rPr lang="fr-FR" dirty="0" smtClean="0"/>
              <a:t>Exercices UFM/H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21904" y="1412776"/>
            <a:ext cx="8670576" cy="5328632"/>
          </a:xfrm>
        </p:spPr>
        <p:txBody>
          <a:bodyPr>
            <a:normAutofit fontScale="70000" lnSpcReduction="20000"/>
          </a:bodyPr>
          <a:lstStyle/>
          <a:p>
            <a:r>
              <a:rPr lang="fr-FR" u="sng" dirty="0" smtClean="0"/>
              <a:t>Mme. </a:t>
            </a:r>
            <a:r>
              <a:rPr lang="fr-FR" u="sng" dirty="0"/>
              <a:t>V 27a : IMV, </a:t>
            </a:r>
            <a:r>
              <a:rPr lang="fr-FR" u="sng" dirty="0" smtClean="0"/>
              <a:t>vient d’arriver dans </a:t>
            </a:r>
            <a:r>
              <a:rPr lang="fr-FR" u="sng" dirty="0"/>
              <a:t>le box 5</a:t>
            </a:r>
          </a:p>
          <a:p>
            <a:pPr marL="320040" lvl="1" indent="0" algn="r">
              <a:buNone/>
            </a:pPr>
            <a:r>
              <a:rPr lang="fr-FR" dirty="0"/>
              <a:t>UFM : </a:t>
            </a:r>
            <a:r>
              <a:rPr lang="fr-FR" dirty="0">
                <a:solidFill>
                  <a:schemeClr val="tx2"/>
                </a:solidFill>
              </a:rPr>
              <a:t>Consultation Urgences (3503) </a:t>
            </a:r>
            <a:r>
              <a:rPr lang="fr-FR" dirty="0"/>
              <a:t>/ UFH : </a:t>
            </a:r>
            <a:r>
              <a:rPr lang="fr-FR" dirty="0">
                <a:solidFill>
                  <a:schemeClr val="tx2"/>
                </a:solidFill>
              </a:rPr>
              <a:t>Urgences Secteur (5100</a:t>
            </a:r>
            <a:r>
              <a:rPr lang="fr-FR" dirty="0" smtClean="0">
                <a:solidFill>
                  <a:schemeClr val="tx2"/>
                </a:solidFill>
              </a:rPr>
              <a:t>)</a:t>
            </a:r>
          </a:p>
          <a:p>
            <a:pPr marL="320040" lvl="1" indent="0" algn="r">
              <a:buNone/>
            </a:pPr>
            <a:endParaRPr lang="fr-FR" dirty="0">
              <a:solidFill>
                <a:schemeClr val="tx2"/>
              </a:solidFill>
            </a:endParaRPr>
          </a:p>
          <a:p>
            <a:r>
              <a:rPr lang="fr-FR" u="sng" dirty="0"/>
              <a:t>M. </a:t>
            </a:r>
            <a:r>
              <a:rPr lang="fr-FR" u="sng" dirty="0" smtClean="0"/>
              <a:t>A </a:t>
            </a:r>
            <a:r>
              <a:rPr lang="fr-FR" u="sng" dirty="0"/>
              <a:t>90a : OAP, en UHCD</a:t>
            </a:r>
          </a:p>
          <a:p>
            <a:pPr marL="320040" lvl="1" indent="0" algn="r">
              <a:buNone/>
            </a:pPr>
            <a:r>
              <a:rPr lang="fr-FR" dirty="0"/>
              <a:t>UFM : </a:t>
            </a:r>
            <a:r>
              <a:rPr lang="fr-FR" dirty="0">
                <a:solidFill>
                  <a:schemeClr val="tx2"/>
                </a:solidFill>
              </a:rPr>
              <a:t>UHCD (3505) </a:t>
            </a:r>
            <a:r>
              <a:rPr lang="fr-FR" dirty="0"/>
              <a:t>/ UFH : </a:t>
            </a:r>
            <a:r>
              <a:rPr lang="fr-FR" dirty="0">
                <a:solidFill>
                  <a:schemeClr val="tx2"/>
                </a:solidFill>
              </a:rPr>
              <a:t>Lit porte (5700</a:t>
            </a:r>
            <a:r>
              <a:rPr lang="fr-FR" dirty="0" smtClean="0">
                <a:solidFill>
                  <a:schemeClr val="tx2"/>
                </a:solidFill>
              </a:rPr>
              <a:t>)</a:t>
            </a:r>
          </a:p>
          <a:p>
            <a:pPr marL="320040" lvl="1" indent="0" algn="r">
              <a:buNone/>
            </a:pPr>
            <a:endParaRPr lang="fr-FR" dirty="0">
              <a:solidFill>
                <a:schemeClr val="tx2"/>
              </a:solidFill>
            </a:endParaRPr>
          </a:p>
          <a:p>
            <a:r>
              <a:rPr lang="fr-FR" u="sng" dirty="0" smtClean="0"/>
              <a:t>Mme R 78a : Cholécystite, hospitalisée à la 112P pour le Dr </a:t>
            </a:r>
            <a:r>
              <a:rPr lang="fr-FR" u="sng" dirty="0" err="1" smtClean="0"/>
              <a:t>Goffredi</a:t>
            </a:r>
            <a:endParaRPr lang="fr-FR" u="sng" dirty="0" smtClean="0"/>
          </a:p>
          <a:p>
            <a:pPr marL="320040" lvl="1" indent="0" algn="r">
              <a:buNone/>
            </a:pPr>
            <a:r>
              <a:rPr lang="fr-FR" dirty="0"/>
              <a:t>UFM </a:t>
            </a:r>
            <a:r>
              <a:rPr lang="fr-FR" dirty="0" smtClean="0">
                <a:solidFill>
                  <a:schemeClr val="tx2"/>
                </a:solidFill>
              </a:rPr>
              <a:t>: Chirurgie générale </a:t>
            </a:r>
            <a:r>
              <a:rPr lang="fr-FR" dirty="0" err="1" smtClean="0">
                <a:solidFill>
                  <a:schemeClr val="tx2"/>
                </a:solidFill>
              </a:rPr>
              <a:t>hospi</a:t>
            </a:r>
            <a:r>
              <a:rPr lang="fr-FR" dirty="0" smtClean="0">
                <a:solidFill>
                  <a:schemeClr val="tx2"/>
                </a:solidFill>
              </a:rPr>
              <a:t> (1002)  </a:t>
            </a:r>
            <a:r>
              <a:rPr lang="fr-FR" dirty="0"/>
              <a:t>/ UFH </a:t>
            </a:r>
            <a:r>
              <a:rPr lang="fr-FR" dirty="0" smtClean="0">
                <a:solidFill>
                  <a:schemeClr val="tx2"/>
                </a:solidFill>
              </a:rPr>
              <a:t>: </a:t>
            </a:r>
            <a:r>
              <a:rPr lang="fr-FR" dirty="0" err="1" smtClean="0">
                <a:solidFill>
                  <a:schemeClr val="tx2"/>
                </a:solidFill>
              </a:rPr>
              <a:t>Rez</a:t>
            </a:r>
            <a:r>
              <a:rPr lang="fr-FR" dirty="0" smtClean="0">
                <a:solidFill>
                  <a:schemeClr val="tx2"/>
                </a:solidFill>
              </a:rPr>
              <a:t> de Chaussée (6810)</a:t>
            </a:r>
          </a:p>
          <a:p>
            <a:pPr marL="320040" lvl="1" indent="0" algn="r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r>
              <a:rPr lang="fr-FR" u="sng" dirty="0" smtClean="0"/>
              <a:t>M. L 95a : fracture du col, hospitalisé en UPOG à la 612</a:t>
            </a:r>
          </a:p>
          <a:p>
            <a:pPr marL="320040" lvl="1" indent="0" algn="r">
              <a:buNone/>
            </a:pPr>
            <a:r>
              <a:rPr lang="fr-FR" dirty="0" smtClean="0"/>
              <a:t>UFM : </a:t>
            </a:r>
            <a:r>
              <a:rPr lang="fr-FR" dirty="0" smtClean="0">
                <a:solidFill>
                  <a:schemeClr val="tx2"/>
                </a:solidFill>
              </a:rPr>
              <a:t>UPOG (2011) </a:t>
            </a:r>
            <a:r>
              <a:rPr lang="fr-FR" dirty="0" smtClean="0"/>
              <a:t>/ UFH : </a:t>
            </a:r>
            <a:r>
              <a:rPr lang="fr-FR" dirty="0" smtClean="0">
                <a:solidFill>
                  <a:schemeClr val="tx2"/>
                </a:solidFill>
              </a:rPr>
              <a:t>SSR (6110)</a:t>
            </a:r>
          </a:p>
          <a:p>
            <a:pPr marL="320040" lvl="1" indent="0" algn="r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r>
              <a:rPr lang="fr-FR" u="sng" dirty="0" smtClean="0"/>
              <a:t>Mme T 28a : Fracture du poignet, en </a:t>
            </a:r>
            <a:r>
              <a:rPr lang="fr-FR" u="sng" dirty="0" err="1" smtClean="0"/>
              <a:t>ambu</a:t>
            </a:r>
            <a:endParaRPr lang="fr-FR" u="sng" dirty="0" smtClean="0"/>
          </a:p>
          <a:p>
            <a:pPr marL="320040" lvl="1" indent="0" algn="r">
              <a:buNone/>
            </a:pPr>
            <a:r>
              <a:rPr lang="fr-FR" dirty="0" smtClean="0"/>
              <a:t>UFM : </a:t>
            </a:r>
            <a:r>
              <a:rPr lang="fr-FR" dirty="0" err="1" smtClean="0">
                <a:solidFill>
                  <a:schemeClr val="tx2"/>
                </a:solidFill>
              </a:rPr>
              <a:t>Chir</a:t>
            </a:r>
            <a:r>
              <a:rPr lang="fr-FR" dirty="0" smtClean="0">
                <a:solidFill>
                  <a:schemeClr val="tx2"/>
                </a:solidFill>
              </a:rPr>
              <a:t> Ortho </a:t>
            </a:r>
            <a:r>
              <a:rPr lang="fr-FR" dirty="0" err="1" smtClean="0">
                <a:solidFill>
                  <a:schemeClr val="tx2"/>
                </a:solidFill>
              </a:rPr>
              <a:t>Ambu</a:t>
            </a:r>
            <a:r>
              <a:rPr lang="fr-FR" dirty="0" smtClean="0">
                <a:solidFill>
                  <a:schemeClr val="tx2"/>
                </a:solidFill>
              </a:rPr>
              <a:t> (1201) </a:t>
            </a:r>
            <a:r>
              <a:rPr lang="fr-FR" dirty="0" smtClean="0"/>
              <a:t>/ UFH : </a:t>
            </a:r>
            <a:r>
              <a:rPr lang="fr-FR" dirty="0" smtClean="0">
                <a:solidFill>
                  <a:schemeClr val="tx2"/>
                </a:solidFill>
              </a:rPr>
              <a:t>Ambulatoire (6000)</a:t>
            </a:r>
          </a:p>
          <a:p>
            <a:pPr marL="45720" indent="0">
              <a:buNone/>
            </a:pPr>
            <a:endParaRPr lang="fr-FR" dirty="0">
              <a:solidFill>
                <a:schemeClr val="tx2"/>
              </a:solidFill>
            </a:endParaRPr>
          </a:p>
          <a:p>
            <a:pPr marL="45720" indent="0" algn="ctr">
              <a:buNone/>
            </a:pPr>
            <a:r>
              <a:rPr lang="fr-FR" sz="2800" dirty="0" smtClean="0"/>
              <a:t>On complique !</a:t>
            </a:r>
          </a:p>
          <a:p>
            <a:endParaRPr lang="fr-FR" u="sng" dirty="0" smtClean="0"/>
          </a:p>
          <a:p>
            <a:r>
              <a:rPr lang="fr-FR" u="sng" dirty="0" smtClean="0"/>
              <a:t>Mme. V 27a : IMV, intubée-ventilée au </a:t>
            </a:r>
            <a:r>
              <a:rPr lang="fr-FR" u="sng" dirty="0" err="1" smtClean="0"/>
              <a:t>déchoc</a:t>
            </a:r>
            <a:endParaRPr lang="fr-FR" u="sng" dirty="0"/>
          </a:p>
          <a:p>
            <a:pPr marL="45720" lvl="1" indent="0" algn="r">
              <a:buNone/>
            </a:pPr>
            <a:r>
              <a:rPr lang="fr-FR" dirty="0"/>
              <a:t>UFM : </a:t>
            </a:r>
            <a:r>
              <a:rPr lang="fr-FR" dirty="0" smtClean="0">
                <a:solidFill>
                  <a:schemeClr val="tx2"/>
                </a:solidFill>
              </a:rPr>
              <a:t>UHCD (3505) </a:t>
            </a:r>
            <a:r>
              <a:rPr lang="fr-FR" dirty="0"/>
              <a:t>/ UFH : </a:t>
            </a:r>
            <a:r>
              <a:rPr lang="fr-FR" dirty="0">
                <a:solidFill>
                  <a:schemeClr val="tx2"/>
                </a:solidFill>
              </a:rPr>
              <a:t>Urgences Secteur (5100)</a:t>
            </a:r>
          </a:p>
          <a:p>
            <a:endParaRPr lang="fr-FR" u="sng" dirty="0" smtClean="0"/>
          </a:p>
          <a:p>
            <a:r>
              <a:rPr lang="fr-FR" u="sng" dirty="0" smtClean="0"/>
              <a:t>M. W 57a : Pneumopathie, mais il n’y a plus de place en médecine donc hébergé en chirurgie en 115</a:t>
            </a:r>
          </a:p>
          <a:p>
            <a:pPr marL="45720" lvl="1" indent="0" algn="r">
              <a:buNone/>
            </a:pPr>
            <a:r>
              <a:rPr lang="fr-FR" dirty="0" smtClean="0"/>
              <a:t>UFM : </a:t>
            </a:r>
            <a:r>
              <a:rPr lang="fr-FR" dirty="0" smtClean="0">
                <a:solidFill>
                  <a:schemeClr val="tx2"/>
                </a:solidFill>
              </a:rPr>
              <a:t>Médecine (2002) </a:t>
            </a:r>
            <a:r>
              <a:rPr lang="fr-FR" dirty="0" smtClean="0"/>
              <a:t>/ UFH : </a:t>
            </a:r>
            <a:r>
              <a:rPr lang="fr-FR" dirty="0" err="1" smtClean="0">
                <a:solidFill>
                  <a:schemeClr val="tx2"/>
                </a:solidFill>
              </a:rPr>
              <a:t>Rez</a:t>
            </a:r>
            <a:r>
              <a:rPr lang="fr-FR" dirty="0" smtClean="0">
                <a:solidFill>
                  <a:schemeClr val="tx2"/>
                </a:solidFill>
              </a:rPr>
              <a:t> de Chaussée (6810)</a:t>
            </a:r>
          </a:p>
          <a:p>
            <a:endParaRPr lang="fr-FR" u="sng" dirty="0" smtClean="0"/>
          </a:p>
          <a:p>
            <a:r>
              <a:rPr lang="fr-FR" u="sng" dirty="0" smtClean="0"/>
              <a:t>Mme D 60a : suspicion de COVID, installée à son arrivée au LP2</a:t>
            </a:r>
          </a:p>
          <a:p>
            <a:pPr marL="320040" lvl="1" indent="0" algn="r">
              <a:buNone/>
            </a:pPr>
            <a:r>
              <a:rPr lang="fr-FR" dirty="0"/>
              <a:t>UFM : </a:t>
            </a:r>
            <a:r>
              <a:rPr lang="fr-FR" dirty="0">
                <a:solidFill>
                  <a:schemeClr val="tx2"/>
                </a:solidFill>
              </a:rPr>
              <a:t>Consultation Urgences (3503) </a:t>
            </a:r>
            <a:r>
              <a:rPr lang="fr-FR" dirty="0" smtClean="0"/>
              <a:t>/ </a:t>
            </a:r>
            <a:r>
              <a:rPr lang="fr-FR" dirty="0"/>
              <a:t>UFH : </a:t>
            </a:r>
            <a:r>
              <a:rPr lang="fr-FR" dirty="0">
                <a:solidFill>
                  <a:schemeClr val="tx2"/>
                </a:solidFill>
              </a:rPr>
              <a:t>Lit porte (5700</a:t>
            </a:r>
            <a:r>
              <a:rPr lang="fr-FR" dirty="0" smtClean="0">
                <a:solidFill>
                  <a:schemeClr val="tx2"/>
                </a:solidFill>
              </a:rPr>
              <a:t>)</a:t>
            </a: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085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Mutations d’UFM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196753"/>
            <a:ext cx="7315200" cy="5112608"/>
          </a:xfrm>
        </p:spPr>
        <p:txBody>
          <a:bodyPr/>
          <a:lstStyle/>
          <a:p>
            <a:r>
              <a:rPr lang="fr-FR" dirty="0" smtClean="0"/>
              <a:t>Elles ne peuvent se faire qu’au sein d’une même activité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3184746" y="1643717"/>
            <a:ext cx="2736304" cy="166838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Consultation Urgences 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5220072" y="3725416"/>
            <a:ext cx="3744416" cy="251189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SSR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179512" y="3666331"/>
            <a:ext cx="3744416" cy="2511896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MCO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1824844" y="2276128"/>
            <a:ext cx="2664296" cy="2330152"/>
          </a:xfrm>
          <a:prstGeom prst="arc">
            <a:avLst>
              <a:gd name="adj1" fmla="val 9817512"/>
              <a:gd name="adj2" fmla="val 16763128"/>
            </a:avLst>
          </a:prstGeom>
          <a:ln w="38100">
            <a:solidFill>
              <a:srgbClr val="FF0000"/>
            </a:solidFill>
            <a:prstDash val="dash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83568" y="4149080"/>
            <a:ext cx="914400" cy="457200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UHCD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594520" y="5517232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UFM1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242592" y="4097635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UFM2</a:t>
            </a:r>
            <a:endParaRPr lang="fr-FR" dirty="0"/>
          </a:p>
        </p:txBody>
      </p:sp>
      <p:sp>
        <p:nvSpPr>
          <p:cNvPr id="12" name="Arc 11"/>
          <p:cNvSpPr/>
          <p:nvPr/>
        </p:nvSpPr>
        <p:spPr>
          <a:xfrm>
            <a:off x="1558752" y="3725416"/>
            <a:ext cx="864096" cy="948680"/>
          </a:xfrm>
          <a:prstGeom prst="arc">
            <a:avLst>
              <a:gd name="adj1" fmla="val 2217940"/>
              <a:gd name="adj2" fmla="val 9933289"/>
            </a:avLst>
          </a:prstGeom>
          <a:ln w="38100"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rc 12"/>
          <p:cNvSpPr/>
          <p:nvPr/>
        </p:nvSpPr>
        <p:spPr>
          <a:xfrm>
            <a:off x="827584" y="4326235"/>
            <a:ext cx="1224136" cy="1648197"/>
          </a:xfrm>
          <a:prstGeom prst="arc">
            <a:avLst>
              <a:gd name="adj1" fmla="val 4367309"/>
              <a:gd name="adj2" fmla="val 14356194"/>
            </a:avLst>
          </a:prstGeom>
          <a:ln w="38100"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>
            <a:off x="2123728" y="4284712"/>
            <a:ext cx="936104" cy="1461120"/>
          </a:xfrm>
          <a:prstGeom prst="arc">
            <a:avLst>
              <a:gd name="adj1" fmla="val 18191416"/>
              <a:gd name="adj2" fmla="val 6584090"/>
            </a:avLst>
          </a:prstGeom>
          <a:ln w="38100"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 rot="21294578">
            <a:off x="792566" y="1860628"/>
            <a:ext cx="2143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NON, c’est un </a:t>
            </a:r>
          </a:p>
          <a:p>
            <a:pPr algn="ctr"/>
            <a:r>
              <a:rPr lang="fr-FR" sz="1400" dirty="0" smtClean="0">
                <a:solidFill>
                  <a:schemeClr val="tx2"/>
                </a:solidFill>
              </a:rPr>
              <a:t>mouvement d’orientation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5220072" y="2276128"/>
            <a:ext cx="2592288" cy="2330152"/>
          </a:xfrm>
          <a:prstGeom prst="arc">
            <a:avLst>
              <a:gd name="adj1" fmla="val 13948628"/>
              <a:gd name="adj2" fmla="val 1695603"/>
            </a:avLst>
          </a:prstGeom>
          <a:ln w="38100">
            <a:solidFill>
              <a:srgbClr val="FF0000"/>
            </a:solidFill>
            <a:prstDash val="dash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 rot="702223">
            <a:off x="6332264" y="2014518"/>
            <a:ext cx="2646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NON, c’est une </a:t>
            </a:r>
            <a:r>
              <a:rPr lang="fr-FR" sz="1400" dirty="0" smtClean="0">
                <a:solidFill>
                  <a:schemeClr val="tx2"/>
                </a:solidFill>
              </a:rPr>
              <a:t>sortie + entrée </a:t>
            </a:r>
            <a:br>
              <a:rPr lang="fr-FR" sz="1400" dirty="0" smtClean="0">
                <a:solidFill>
                  <a:schemeClr val="tx2"/>
                </a:solidFill>
              </a:rPr>
            </a:br>
            <a:r>
              <a:rPr lang="fr-FR" sz="1400" dirty="0" smtClean="0">
                <a:solidFill>
                  <a:schemeClr val="tx2"/>
                </a:solidFill>
              </a:rPr>
              <a:t>depuis </a:t>
            </a:r>
            <a:r>
              <a:rPr lang="fr-FR" sz="1400" b="1" dirty="0" smtClean="0">
                <a:solidFill>
                  <a:schemeClr val="tx2"/>
                </a:solidFill>
              </a:rPr>
              <a:t>l’UHCD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597968" y="6583708"/>
            <a:ext cx="25971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NON, c’est une </a:t>
            </a:r>
            <a:r>
              <a:rPr lang="fr-FR" sz="1400" dirty="0" smtClean="0">
                <a:solidFill>
                  <a:schemeClr val="tx2"/>
                </a:solidFill>
              </a:rPr>
              <a:t>sortie + entrée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19" name="Arc 18"/>
          <p:cNvSpPr/>
          <p:nvPr/>
        </p:nvSpPr>
        <p:spPr>
          <a:xfrm>
            <a:off x="2808534" y="4922279"/>
            <a:ext cx="3062059" cy="1684945"/>
          </a:xfrm>
          <a:prstGeom prst="arc">
            <a:avLst>
              <a:gd name="adj1" fmla="val 181729"/>
              <a:gd name="adj2" fmla="val 10503591"/>
            </a:avLst>
          </a:prstGeom>
          <a:ln w="38100">
            <a:solidFill>
              <a:srgbClr val="FF0000"/>
            </a:solidFill>
            <a:prstDash val="dashDot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5930050" y="4426446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UFM3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7489074" y="4375001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UFM4</a:t>
            </a:r>
            <a:endParaRPr lang="fr-FR" dirty="0"/>
          </a:p>
        </p:txBody>
      </p:sp>
      <p:sp>
        <p:nvSpPr>
          <p:cNvPr id="22" name="Arc 21"/>
          <p:cNvSpPr/>
          <p:nvPr/>
        </p:nvSpPr>
        <p:spPr>
          <a:xfrm>
            <a:off x="6805234" y="4002782"/>
            <a:ext cx="864096" cy="948680"/>
          </a:xfrm>
          <a:prstGeom prst="arc">
            <a:avLst>
              <a:gd name="adj1" fmla="val 10659988"/>
              <a:gd name="adj2" fmla="val 0"/>
            </a:avLst>
          </a:prstGeom>
          <a:ln w="38100"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>
            <a:off x="2699792" y="1339230"/>
            <a:ext cx="1639771" cy="3602496"/>
          </a:xfrm>
          <a:prstGeom prst="arc">
            <a:avLst>
              <a:gd name="adj1" fmla="val 228576"/>
              <a:gd name="adj2" fmla="val 5552634"/>
            </a:avLst>
          </a:prstGeom>
          <a:ln w="38100">
            <a:solidFill>
              <a:srgbClr val="FF0000"/>
            </a:solidFill>
            <a:prstDash val="dash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Arc 23"/>
          <p:cNvSpPr/>
          <p:nvPr/>
        </p:nvSpPr>
        <p:spPr>
          <a:xfrm>
            <a:off x="4884787" y="1412776"/>
            <a:ext cx="1639771" cy="3602496"/>
          </a:xfrm>
          <a:prstGeom prst="arc">
            <a:avLst>
              <a:gd name="adj1" fmla="val 5266406"/>
              <a:gd name="adj2" fmla="val 10718929"/>
            </a:avLst>
          </a:prstGeom>
          <a:ln w="38100">
            <a:solidFill>
              <a:srgbClr val="FF0000"/>
            </a:solidFill>
            <a:prstDash val="dash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3923928" y="3638381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Strictement</a:t>
            </a:r>
            <a:br>
              <a:rPr lang="fr-FR" dirty="0" smtClean="0"/>
            </a:br>
            <a:r>
              <a:rPr lang="fr-FR" dirty="0" smtClean="0"/>
              <a:t>interdit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4095698" y="1772431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UFM 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0293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Mutation d’UFH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268761"/>
            <a:ext cx="7315200" cy="5040600"/>
          </a:xfrm>
        </p:spPr>
        <p:txBody>
          <a:bodyPr/>
          <a:lstStyle/>
          <a:p>
            <a:r>
              <a:rPr lang="fr-FR" dirty="0" smtClean="0"/>
              <a:t>1 seul cas pertinent : La récupération d’un patient hébergé</a:t>
            </a:r>
          </a:p>
          <a:p>
            <a:endParaRPr lang="fr-FR" dirty="0"/>
          </a:p>
          <a:p>
            <a:r>
              <a:rPr lang="fr-FR" dirty="0" smtClean="0"/>
              <a:t>Et il faut considérer un patient en UFM </a:t>
            </a:r>
            <a:r>
              <a:rPr lang="fr-FR" dirty="0" smtClean="0">
                <a:solidFill>
                  <a:schemeClr val="tx2"/>
                </a:solidFill>
              </a:rPr>
              <a:t>UHCD</a:t>
            </a:r>
            <a:r>
              <a:rPr lang="fr-FR" dirty="0" smtClean="0"/>
              <a:t> mais physiquement en </a:t>
            </a:r>
            <a:r>
              <a:rPr lang="fr-FR" dirty="0" smtClean="0">
                <a:solidFill>
                  <a:schemeClr val="tx2"/>
                </a:solidFill>
              </a:rPr>
              <a:t>ZTC</a:t>
            </a:r>
            <a:r>
              <a:rPr lang="fr-FR" dirty="0" smtClean="0"/>
              <a:t> comme un </a:t>
            </a:r>
            <a:r>
              <a:rPr lang="fr-FR" dirty="0" smtClean="0">
                <a:solidFill>
                  <a:schemeClr val="tx2"/>
                </a:solidFill>
              </a:rPr>
              <a:t>hébergé</a:t>
            </a:r>
            <a:r>
              <a:rPr lang="fr-FR" dirty="0" smtClean="0"/>
              <a:t>. Si on le déplace en Lit porte, c’est une mutation d’UFH.</a:t>
            </a:r>
          </a:p>
          <a:p>
            <a:endParaRPr lang="fr-FR" dirty="0">
              <a:solidFill>
                <a:schemeClr val="tx2"/>
              </a:solidFill>
            </a:endParaRPr>
          </a:p>
          <a:p>
            <a:r>
              <a:rPr lang="fr-FR" dirty="0">
                <a:solidFill>
                  <a:schemeClr val="tx2"/>
                </a:solidFill>
              </a:rPr>
              <a:t>HM</a:t>
            </a:r>
            <a:r>
              <a:rPr lang="fr-FR" dirty="0"/>
              <a:t> </a:t>
            </a:r>
            <a:r>
              <a:rPr lang="fr-FR" dirty="0" smtClean="0"/>
              <a:t>crée automatiquement un mouvement de mutation si on tire graphiquement un patient entre 2 lits n’appartenant pas la même UFH mais </a:t>
            </a:r>
            <a:r>
              <a:rPr lang="fr-FR" dirty="0" smtClean="0">
                <a:solidFill>
                  <a:schemeClr val="tx2"/>
                </a:solidFill>
              </a:rPr>
              <a:t>ne crée ni le mouvement d’orientation ni la mutation d’UFM </a:t>
            </a:r>
            <a:r>
              <a:rPr lang="fr-FR" dirty="0"/>
              <a:t>si ils sont nécessaires.</a:t>
            </a:r>
            <a:endParaRPr lang="fr-FR" dirty="0" smtClean="0">
              <a:solidFill>
                <a:schemeClr val="tx2"/>
              </a:solidFill>
            </a:endParaRPr>
          </a:p>
          <a:p>
            <a:pPr algn="r">
              <a:buFont typeface="Symbol"/>
              <a:buChar char="Þ"/>
            </a:pPr>
            <a:r>
              <a:rPr lang="fr-FR" dirty="0" smtClean="0">
                <a:solidFill>
                  <a:schemeClr val="tx2"/>
                </a:solidFill>
              </a:rPr>
              <a:t> Il ne faut pas faire !</a:t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sz="1100" dirty="0" smtClean="0"/>
              <a:t>(ou seulement si on maitrise parfaitement ce qu’on fait)</a:t>
            </a:r>
            <a:endParaRPr lang="fr-FR" sz="1100" dirty="0"/>
          </a:p>
        </p:txBody>
      </p:sp>
      <p:grpSp>
        <p:nvGrpSpPr>
          <p:cNvPr id="4" name="Groupe 3"/>
          <p:cNvGrpSpPr/>
          <p:nvPr/>
        </p:nvGrpSpPr>
        <p:grpSpPr>
          <a:xfrm>
            <a:off x="-71222" y="3933056"/>
            <a:ext cx="1463862" cy="1406138"/>
            <a:chOff x="7691831" y="1528613"/>
            <a:chExt cx="1463862" cy="1406138"/>
          </a:xfrm>
        </p:grpSpPr>
        <p:pic>
          <p:nvPicPr>
            <p:cNvPr id="5" name="Picture 2" descr="C:\Users\fsenis\AppData\Local\Microsoft\Windows\INetCache\IE\NMLWR0E0\Attention_Sign.svg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1528613"/>
              <a:ext cx="867446" cy="7598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ZoneTexte 5"/>
            <p:cNvSpPr txBox="1"/>
            <p:nvPr/>
          </p:nvSpPr>
          <p:spPr>
            <a:xfrm>
              <a:off x="7691831" y="2288420"/>
              <a:ext cx="14638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99% des erreurs !</a:t>
              </a:r>
            </a:p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(oui ce sont les</a:t>
              </a:r>
            </a:p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mêmes)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1646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Alors comment faire une mutation propre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4941168"/>
            <a:ext cx="7315200" cy="1656183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Par défaut, il est proposé une mutation d’UFH.</a:t>
            </a:r>
          </a:p>
          <a:p>
            <a:endParaRPr lang="fr-FR" dirty="0"/>
          </a:p>
          <a:p>
            <a:r>
              <a:rPr lang="fr-FR" dirty="0" smtClean="0"/>
              <a:t>Il faut donc choisir le type de mouvement adapté</a:t>
            </a:r>
          </a:p>
          <a:p>
            <a:endParaRPr lang="fr-FR" dirty="0" smtClean="0"/>
          </a:p>
          <a:p>
            <a:r>
              <a:rPr lang="fr-FR" dirty="0" smtClean="0"/>
              <a:t>(De là, on peut techniquement faire tous les mouvements possibles)</a:t>
            </a:r>
            <a:endParaRPr lang="fr-F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344805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198" y="1268761"/>
            <a:ext cx="440817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lèche droite 3"/>
          <p:cNvSpPr/>
          <p:nvPr/>
        </p:nvSpPr>
        <p:spPr>
          <a:xfrm>
            <a:off x="3822018" y="2564904"/>
            <a:ext cx="504056" cy="792088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6804248" y="1484784"/>
            <a:ext cx="360040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24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/>
          </a:bodyPr>
          <a:lstStyle/>
          <a:p>
            <a:r>
              <a:rPr lang="fr-FR" sz="3200" dirty="0" smtClean="0"/>
              <a:t>Le menu « Nature du mouvement »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0" y="2204863"/>
            <a:ext cx="4377680" cy="4104497"/>
          </a:xfrm>
        </p:spPr>
        <p:txBody>
          <a:bodyPr/>
          <a:lstStyle/>
          <a:p>
            <a:r>
              <a:rPr lang="fr-FR" dirty="0" smtClean="0"/>
              <a:t>Déjà vu :</a:t>
            </a:r>
          </a:p>
          <a:p>
            <a:pPr lvl="1"/>
            <a:r>
              <a:rPr lang="fr-FR" strike="sngStrike" dirty="0" smtClean="0">
                <a:solidFill>
                  <a:schemeClr val="tx2"/>
                </a:solidFill>
              </a:rPr>
              <a:t>Orientation par mutation</a:t>
            </a:r>
          </a:p>
          <a:p>
            <a:r>
              <a:rPr lang="fr-FR" dirty="0" smtClean="0"/>
              <a:t>Ce qui nous intéresse :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Mutation UFH + UFM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Mutation UFM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Mutation UFH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(</a:t>
            </a:r>
            <a:r>
              <a:rPr lang="fr-FR" dirty="0" smtClean="0">
                <a:solidFill>
                  <a:schemeClr val="tx2"/>
                </a:solidFill>
              </a:rPr>
              <a:t>Déplacement</a:t>
            </a:r>
            <a:r>
              <a:rPr lang="fr-FR" dirty="0" smtClean="0"/>
              <a:t>)</a:t>
            </a:r>
          </a:p>
          <a:p>
            <a:pPr lvl="1"/>
            <a:endParaRPr lang="fr-FR" dirty="0"/>
          </a:p>
          <a:p>
            <a:r>
              <a:rPr lang="fr-FR" dirty="0" smtClean="0"/>
              <a:t>Ce qu’on verra plus tard :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Sortie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36099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0377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Qu’est-ce que c’est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C’est :</a:t>
            </a:r>
          </a:p>
          <a:p>
            <a:pPr lvl="1"/>
            <a:r>
              <a:rPr lang="fr-FR" dirty="0" smtClean="0"/>
              <a:t>une trace administrative des changements de services tant au niveau responsabilité médicale que d’hébergement.</a:t>
            </a:r>
          </a:p>
          <a:p>
            <a:pPr lvl="1"/>
            <a:r>
              <a:rPr lang="fr-FR" dirty="0" smtClean="0"/>
              <a:t>l’élément de base permettant l’application des bonnes règles de facturation</a:t>
            </a:r>
          </a:p>
          <a:p>
            <a:pPr lvl="1"/>
            <a:r>
              <a:rPr lang="fr-FR" dirty="0" smtClean="0"/>
              <a:t>une partie des données statistiques permettant le pilotage de l’établissement mais aussi – via les remontées nationales – un moyen de quantifier l’activité de la clinique sur son territoire.</a:t>
            </a:r>
          </a:p>
          <a:p>
            <a:pPr lvl="1"/>
            <a:r>
              <a:rPr lang="fr-FR" dirty="0" smtClean="0"/>
              <a:t>Un moyen d’évaluer les charges de travail/de coût/de recettes/etc…</a:t>
            </a:r>
          </a:p>
          <a:p>
            <a:pPr lvl="1"/>
            <a:r>
              <a:rPr lang="fr-FR" dirty="0" smtClean="0"/>
              <a:t>(et plein d’autres choses)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5969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Mutation UFM + UFH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4008" y="1268761"/>
            <a:ext cx="4104456" cy="5040600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C’est un changement de service ET de périmètre de responsabilité médicale (typiquement une « </a:t>
            </a:r>
            <a:r>
              <a:rPr lang="fr-FR" b="1" dirty="0" smtClean="0">
                <a:solidFill>
                  <a:schemeClr val="tx2"/>
                </a:solidFill>
              </a:rPr>
              <a:t>montée en étage</a:t>
            </a:r>
            <a:r>
              <a:rPr lang="fr-FR" dirty="0" smtClean="0"/>
              <a:t> »)</a:t>
            </a:r>
          </a:p>
          <a:p>
            <a:endParaRPr lang="fr-FR" dirty="0" smtClean="0"/>
          </a:p>
          <a:p>
            <a:r>
              <a:rPr lang="fr-FR" dirty="0" smtClean="0"/>
              <a:t>Les champs obligatoires sont comme toujours en </a:t>
            </a:r>
            <a:r>
              <a:rPr lang="fr-FR" dirty="0" smtClean="0">
                <a:solidFill>
                  <a:schemeClr val="accent5"/>
                </a:solidFill>
              </a:rPr>
              <a:t>bleu</a:t>
            </a:r>
          </a:p>
          <a:p>
            <a:endParaRPr lang="fr-FR" dirty="0" smtClean="0">
              <a:solidFill>
                <a:schemeClr val="accent5"/>
              </a:solidFill>
            </a:endParaRPr>
          </a:p>
          <a:p>
            <a:r>
              <a:rPr lang="fr-FR" dirty="0"/>
              <a:t>Choisir </a:t>
            </a:r>
            <a:r>
              <a:rPr lang="fr-FR" dirty="0" smtClean="0"/>
              <a:t>l’</a:t>
            </a:r>
            <a:r>
              <a:rPr lang="fr-FR" dirty="0" smtClean="0">
                <a:solidFill>
                  <a:schemeClr val="tx2"/>
                </a:solidFill>
              </a:rPr>
              <a:t>UFM</a:t>
            </a:r>
            <a:r>
              <a:rPr lang="fr-FR" dirty="0"/>
              <a:t>.</a:t>
            </a:r>
            <a:endParaRPr lang="fr-FR" dirty="0" smtClean="0"/>
          </a:p>
          <a:p>
            <a:r>
              <a:rPr lang="fr-FR" dirty="0" smtClean="0"/>
              <a:t> L’</a:t>
            </a:r>
            <a:r>
              <a:rPr lang="fr-FR" dirty="0" smtClean="0">
                <a:solidFill>
                  <a:schemeClr val="tx2"/>
                </a:solidFill>
              </a:rPr>
              <a:t>UFH </a:t>
            </a:r>
            <a:r>
              <a:rPr lang="fr-FR" dirty="0">
                <a:solidFill>
                  <a:schemeClr val="tx2"/>
                </a:solidFill>
              </a:rPr>
              <a:t>par défaut se renseigne automatiquement</a:t>
            </a:r>
            <a:r>
              <a:rPr lang="fr-FR" dirty="0"/>
              <a:t> mais </a:t>
            </a:r>
            <a:r>
              <a:rPr lang="fr-FR" u="sng" dirty="0">
                <a:uFill>
                  <a:solidFill>
                    <a:schemeClr val="tx2"/>
                  </a:solidFill>
                </a:uFill>
              </a:rPr>
              <a:t>on </a:t>
            </a:r>
            <a:r>
              <a:rPr lang="fr-FR" u="sng" dirty="0" smtClean="0">
                <a:uFill>
                  <a:solidFill>
                    <a:schemeClr val="tx2"/>
                  </a:solidFill>
                </a:uFill>
              </a:rPr>
              <a:t>doit la </a:t>
            </a:r>
            <a:r>
              <a:rPr lang="fr-FR" u="sng" dirty="0">
                <a:uFill>
                  <a:solidFill>
                    <a:schemeClr val="tx2"/>
                  </a:solidFill>
                </a:uFill>
              </a:rPr>
              <a:t>changer si on </a:t>
            </a:r>
            <a:r>
              <a:rPr lang="fr-FR" u="sng" dirty="0" smtClean="0">
                <a:uFill>
                  <a:solidFill>
                    <a:schemeClr val="tx2"/>
                  </a:solidFill>
                </a:uFill>
              </a:rPr>
              <a:t>héberge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2"/>
                </a:solidFill>
              </a:rPr>
              <a:t>Mode d’entrée</a:t>
            </a:r>
            <a:r>
              <a:rPr lang="fr-FR" dirty="0" smtClean="0"/>
              <a:t> : Le mode </a:t>
            </a:r>
            <a:r>
              <a:rPr lang="fr-FR" dirty="0" smtClean="0">
                <a:solidFill>
                  <a:schemeClr val="tx2"/>
                </a:solidFill>
              </a:rPr>
              <a:t>6-1</a:t>
            </a:r>
            <a:r>
              <a:rPr lang="fr-FR" dirty="0" smtClean="0"/>
              <a:t> se met automatiquement. </a:t>
            </a:r>
            <a:r>
              <a:rPr lang="fr-FR" dirty="0" smtClean="0">
                <a:solidFill>
                  <a:schemeClr val="tx2"/>
                </a:solidFill>
              </a:rPr>
              <a:t>Si il n’y est pas c’est que le mouvement d’orientation n’a pas été fait =&gt; Annuler et faire d’abord l’orientation</a:t>
            </a:r>
          </a:p>
          <a:p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Médecin responsable</a:t>
            </a:r>
            <a:r>
              <a:rPr lang="fr-FR" dirty="0"/>
              <a:t> </a:t>
            </a:r>
            <a:r>
              <a:rPr lang="fr-FR" dirty="0" smtClean="0"/>
              <a:t>: mettre le médecin qui a accepté le patient.</a:t>
            </a:r>
          </a:p>
          <a:p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Lit/Poste</a:t>
            </a:r>
            <a:r>
              <a:rPr lang="fr-FR" dirty="0" smtClean="0"/>
              <a:t> : mettre le lit attribué au patient, à défaut le patient se retrouvera dans les patients à placer.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2"/>
                </a:solidFill>
              </a:rPr>
              <a:t>Lit libéré / salle libérée: </a:t>
            </a:r>
            <a:r>
              <a:rPr lang="fr-FR" dirty="0"/>
              <a:t>cocher libère le lit actuel du </a:t>
            </a:r>
            <a:r>
              <a:rPr lang="fr-FR" dirty="0" smtClean="0"/>
              <a:t>patient. Par précaution, </a:t>
            </a:r>
            <a:r>
              <a:rPr lang="fr-FR" dirty="0" smtClean="0">
                <a:solidFill>
                  <a:schemeClr val="tx2"/>
                </a:solidFill>
              </a:rPr>
              <a:t>toujours cocher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5" y="2276872"/>
            <a:ext cx="4441106" cy="415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556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Mutation UFM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4008" y="1268761"/>
            <a:ext cx="4104456" cy="5040600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/>
              <a:t>Quand on change la responsabilité médicale (rarissime isolément)</a:t>
            </a:r>
          </a:p>
          <a:p>
            <a:endParaRPr lang="fr-FR" dirty="0" smtClean="0"/>
          </a:p>
          <a:p>
            <a:r>
              <a:rPr lang="fr-FR" dirty="0" smtClean="0"/>
              <a:t>Les champs obligatoires sont comme toujours en </a:t>
            </a:r>
            <a:r>
              <a:rPr lang="fr-FR" dirty="0" smtClean="0">
                <a:solidFill>
                  <a:schemeClr val="accent5"/>
                </a:solidFill>
              </a:rPr>
              <a:t>bleu</a:t>
            </a:r>
          </a:p>
          <a:p>
            <a:endParaRPr lang="fr-FR" dirty="0" smtClean="0">
              <a:solidFill>
                <a:schemeClr val="accent5"/>
              </a:solidFill>
            </a:endParaRPr>
          </a:p>
          <a:p>
            <a:endParaRPr lang="fr-FR" dirty="0" smtClean="0">
              <a:solidFill>
                <a:schemeClr val="accent5"/>
              </a:solidFill>
            </a:endParaRPr>
          </a:p>
          <a:p>
            <a:r>
              <a:rPr lang="fr-FR" dirty="0"/>
              <a:t>Choisir </a:t>
            </a:r>
            <a:r>
              <a:rPr lang="fr-FR" dirty="0" smtClean="0"/>
              <a:t>l’</a:t>
            </a:r>
            <a:r>
              <a:rPr lang="fr-FR" dirty="0" smtClean="0">
                <a:solidFill>
                  <a:schemeClr val="tx2"/>
                </a:solidFill>
              </a:rPr>
              <a:t>UFM</a:t>
            </a:r>
            <a:r>
              <a:rPr lang="fr-FR" dirty="0"/>
              <a:t>.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chemeClr val="tx2"/>
                </a:solidFill>
              </a:rPr>
              <a:t>Mode d’entrée</a:t>
            </a:r>
            <a:r>
              <a:rPr lang="fr-FR" dirty="0" smtClean="0"/>
              <a:t> : Le mode </a:t>
            </a:r>
            <a:r>
              <a:rPr lang="fr-FR" dirty="0" smtClean="0">
                <a:solidFill>
                  <a:schemeClr val="tx2"/>
                </a:solidFill>
              </a:rPr>
              <a:t>6-1</a:t>
            </a:r>
            <a:r>
              <a:rPr lang="fr-FR" dirty="0" smtClean="0"/>
              <a:t> se met automatiquement. </a:t>
            </a:r>
            <a:r>
              <a:rPr lang="fr-FR" dirty="0" smtClean="0">
                <a:solidFill>
                  <a:schemeClr val="tx2"/>
                </a:solidFill>
              </a:rPr>
              <a:t>Si il n’y est pas c’est que le mouvement d’orientation n’a pas été fait =&gt; Annuler et faire d’abord l’orientation</a:t>
            </a:r>
          </a:p>
          <a:p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Médecin responsable</a:t>
            </a:r>
            <a:r>
              <a:rPr lang="fr-FR" dirty="0"/>
              <a:t> </a:t>
            </a:r>
            <a:r>
              <a:rPr lang="fr-FR" dirty="0" smtClean="0"/>
              <a:t>: mettre le médecin qui a accepté le patient.</a:t>
            </a:r>
          </a:p>
          <a:p>
            <a:endParaRPr lang="fr-FR" dirty="0" smtClean="0">
              <a:solidFill>
                <a:schemeClr val="tx2"/>
              </a:solidFill>
            </a:endParaRPr>
          </a:p>
          <a:p>
            <a:endParaRPr lang="fr-FR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fr-FR" dirty="0" smtClean="0"/>
              <a:t>(Les </a:t>
            </a:r>
            <a:r>
              <a:rPr lang="fr-FR" dirty="0"/>
              <a:t>champs concernant le placement physique du patient sont </a:t>
            </a:r>
            <a:r>
              <a:rPr lang="fr-FR" dirty="0" smtClean="0"/>
              <a:t>absents. Si il y en a besoin c’est que ce n’était pas une mutation d’UFM qu’il fallait faire mais UFM+UFH)</a:t>
            </a:r>
          </a:p>
          <a:p>
            <a:pPr marL="45720" indent="0" algn="r">
              <a:buNone/>
            </a:pPr>
            <a:r>
              <a:rPr lang="fr-FR" dirty="0" smtClean="0"/>
              <a:t>=&gt; </a:t>
            </a:r>
            <a:r>
              <a:rPr lang="fr-FR" dirty="0" smtClean="0">
                <a:solidFill>
                  <a:schemeClr val="tx2"/>
                </a:solidFill>
              </a:rPr>
              <a:t>Changer la nature du mouvement </a:t>
            </a:r>
            <a:r>
              <a:rPr lang="fr-FR" dirty="0" smtClean="0"/>
              <a:t>et recommencer</a:t>
            </a:r>
            <a:endParaRPr lang="fr-F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4413100" cy="304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9832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Mutation UFH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4008" y="1268761"/>
            <a:ext cx="4104456" cy="4608511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C’est un changement de service d’hébergement sans changement de responsabilité médicale (typiquement : </a:t>
            </a:r>
            <a:r>
              <a:rPr lang="fr-FR" b="1" dirty="0" smtClean="0">
                <a:solidFill>
                  <a:schemeClr val="tx2"/>
                </a:solidFill>
              </a:rPr>
              <a:t>récupération d’un hébergé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Les champs obligatoires sont comme toujours en </a:t>
            </a:r>
            <a:r>
              <a:rPr lang="fr-FR" dirty="0" smtClean="0">
                <a:solidFill>
                  <a:schemeClr val="accent5"/>
                </a:solidFill>
              </a:rPr>
              <a:t>bleu</a:t>
            </a:r>
          </a:p>
          <a:p>
            <a:endParaRPr lang="fr-FR" dirty="0" smtClean="0">
              <a:solidFill>
                <a:schemeClr val="accent5"/>
              </a:solidFill>
            </a:endParaRPr>
          </a:p>
          <a:p>
            <a:r>
              <a:rPr lang="fr-FR" dirty="0"/>
              <a:t>Choisir </a:t>
            </a:r>
            <a:r>
              <a:rPr lang="fr-FR" dirty="0" smtClean="0"/>
              <a:t>l’</a:t>
            </a:r>
            <a:r>
              <a:rPr lang="fr-FR" dirty="0" smtClean="0">
                <a:solidFill>
                  <a:schemeClr val="tx2"/>
                </a:solidFill>
              </a:rPr>
              <a:t>UFH destinataire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Médecin responsable</a:t>
            </a:r>
            <a:r>
              <a:rPr lang="fr-FR" dirty="0"/>
              <a:t> </a:t>
            </a:r>
            <a:r>
              <a:rPr lang="fr-FR" dirty="0" smtClean="0"/>
              <a:t>: normalement inutile, si le médecin change, c’est probablement qu’il faut une mutation UFM+UFH</a:t>
            </a:r>
          </a:p>
          <a:p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Lit/Poste</a:t>
            </a:r>
            <a:r>
              <a:rPr lang="fr-FR" dirty="0" smtClean="0"/>
              <a:t> : mettre le lit attribué au patient, à défaut le patient se retrouvera dans les patients à placer.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Lit libéré / salle libérée: </a:t>
            </a:r>
            <a:r>
              <a:rPr lang="fr-FR" dirty="0"/>
              <a:t>cocher libère le lit actuel du </a:t>
            </a:r>
            <a:r>
              <a:rPr lang="fr-FR" dirty="0" smtClean="0"/>
              <a:t>patient. Par précaution, </a:t>
            </a:r>
            <a:r>
              <a:rPr lang="fr-FR" dirty="0" smtClean="0">
                <a:solidFill>
                  <a:schemeClr val="tx2"/>
                </a:solidFill>
              </a:rPr>
              <a:t>toujours cocher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233432"/>
            <a:ext cx="4464495" cy="35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C:\Users\fsenis\AppData\Local\Microsoft\Windows\INetCache\IE\NMLWR0E0\Attention_Sign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6" y="5781942"/>
            <a:ext cx="955564" cy="83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1068470" y="5877272"/>
            <a:ext cx="7896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Cette action est réalisée automatiquement en cas de déplacement graphique entre 2 lits de 2 UFH différentes (</a:t>
            </a:r>
            <a:r>
              <a:rPr lang="fr-FR" dirty="0" smtClean="0">
                <a:solidFill>
                  <a:schemeClr val="tx2"/>
                </a:solidFill>
              </a:rPr>
              <a:t>c’est souvent une erreur !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1576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Mutation « déplacement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4008" y="1268761"/>
            <a:ext cx="4104456" cy="4608511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C’est un changement de lit au sein du même service :</a:t>
            </a:r>
          </a:p>
          <a:p>
            <a:pPr lvl="1"/>
            <a:r>
              <a:rPr lang="fr-FR" dirty="0" smtClean="0"/>
              <a:t>Isolement</a:t>
            </a:r>
          </a:p>
          <a:p>
            <a:pPr lvl="1"/>
            <a:r>
              <a:rPr lang="fr-FR" dirty="0" smtClean="0"/>
              <a:t>Chambre seule</a:t>
            </a:r>
          </a:p>
          <a:p>
            <a:pPr lvl="1"/>
            <a:r>
              <a:rPr lang="fr-FR" dirty="0" smtClean="0"/>
              <a:t>Problème technique</a:t>
            </a:r>
          </a:p>
          <a:p>
            <a:pPr lvl="1"/>
            <a:r>
              <a:rPr lang="fr-FR" dirty="0" smtClean="0"/>
              <a:t>Besoin de rapprocher le patient du poste de soins</a:t>
            </a:r>
          </a:p>
          <a:p>
            <a:pPr lvl="1"/>
            <a:r>
              <a:rPr lang="fr-FR" dirty="0" smtClean="0"/>
              <a:t>…</a:t>
            </a:r>
          </a:p>
          <a:p>
            <a:endParaRPr lang="fr-FR" dirty="0" smtClean="0"/>
          </a:p>
          <a:p>
            <a:r>
              <a:rPr lang="fr-FR" dirty="0" smtClean="0"/>
              <a:t>Les champs obligatoires sont comme toujours en </a:t>
            </a:r>
            <a:r>
              <a:rPr lang="fr-FR" dirty="0" smtClean="0">
                <a:solidFill>
                  <a:schemeClr val="accent5"/>
                </a:solidFill>
              </a:rPr>
              <a:t>bleu</a:t>
            </a:r>
          </a:p>
          <a:p>
            <a:endParaRPr lang="fr-FR" dirty="0" smtClean="0">
              <a:solidFill>
                <a:schemeClr val="accent5"/>
              </a:solidFill>
            </a:endParaRPr>
          </a:p>
          <a:p>
            <a:r>
              <a:rPr lang="fr-FR" dirty="0" smtClean="0"/>
              <a:t>L’</a:t>
            </a:r>
            <a:r>
              <a:rPr lang="fr-FR" dirty="0" smtClean="0">
                <a:solidFill>
                  <a:schemeClr val="tx2"/>
                </a:solidFill>
              </a:rPr>
              <a:t>UFH est grisée</a:t>
            </a:r>
            <a:r>
              <a:rPr lang="fr-FR" dirty="0"/>
              <a:t> car sinon ce serait une</a:t>
            </a:r>
            <a:r>
              <a:rPr lang="fr-FR" dirty="0" smtClean="0">
                <a:solidFill>
                  <a:schemeClr val="tx2"/>
                </a:solidFill>
              </a:rPr>
              <a:t> mutation UFH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Médecin responsable</a:t>
            </a:r>
            <a:r>
              <a:rPr lang="fr-FR" dirty="0"/>
              <a:t> </a:t>
            </a:r>
            <a:r>
              <a:rPr lang="fr-FR" dirty="0" smtClean="0"/>
              <a:t>: normalement inutile, si le médecin change, c’est probablement qu’il faut une mutation UFM+UFH</a:t>
            </a:r>
          </a:p>
          <a:p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Lit/Poste</a:t>
            </a:r>
            <a:r>
              <a:rPr lang="fr-FR" dirty="0" smtClean="0"/>
              <a:t> : mettre le lit attribué au patient, à défaut le patient se retrouvera dans les patients à placer (ce qui n’a pas de sens…).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2"/>
                </a:solidFill>
              </a:rPr>
              <a:t>Lit libéré / salle libérée: </a:t>
            </a:r>
            <a:r>
              <a:rPr lang="fr-FR" dirty="0"/>
              <a:t>cocher libère le lit actuel du </a:t>
            </a:r>
            <a:r>
              <a:rPr lang="fr-FR" dirty="0" smtClean="0"/>
              <a:t>patient. Par précaution, </a:t>
            </a:r>
            <a:r>
              <a:rPr lang="fr-FR" dirty="0" smtClean="0">
                <a:solidFill>
                  <a:schemeClr val="tx2"/>
                </a:solidFill>
              </a:rPr>
              <a:t>toujours cocher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76872"/>
            <a:ext cx="4397024" cy="3461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068470" y="5877272"/>
            <a:ext cx="7896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Cette action est réalisée automatiquement en cas de déplacement graphique entre 2 lits de la même UFH</a:t>
            </a:r>
            <a:endParaRPr lang="fr-FR" dirty="0"/>
          </a:p>
        </p:txBody>
      </p:sp>
      <p:pic>
        <p:nvPicPr>
          <p:cNvPr id="13315" name="Picture 3" descr="C:\Users\fsenis\AppData\Local\Microsoft\Windows\INetCache\IE\NMLWR0E0\Attention_Sign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6" y="5781942"/>
            <a:ext cx="955564" cy="83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815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sortie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0706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1116348" y="1556792"/>
            <a:ext cx="3364992" cy="720080"/>
          </a:xfrm>
        </p:spPr>
        <p:txBody>
          <a:bodyPr/>
          <a:lstStyle/>
          <a:p>
            <a:pPr algn="ctr"/>
            <a:r>
              <a:rPr lang="fr-FR" dirty="0" smtClean="0"/>
              <a:t>Méthode graphique</a:t>
            </a:r>
            <a:br>
              <a:rPr lang="fr-FR" dirty="0" smtClean="0"/>
            </a:br>
            <a:r>
              <a:rPr lang="fr-FR" dirty="0" smtClean="0"/>
              <a:t>(tirer-déplacer)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"/>
          </p:nvPr>
        </p:nvSpPr>
        <p:spPr>
          <a:xfrm>
            <a:off x="4885144" y="1484784"/>
            <a:ext cx="3362062" cy="648072"/>
          </a:xfrm>
        </p:spPr>
        <p:txBody>
          <a:bodyPr/>
          <a:lstStyle/>
          <a:p>
            <a:pPr algn="ctr"/>
            <a:r>
              <a:rPr lang="fr-FR" dirty="0" smtClean="0"/>
              <a:t>Méthode « complète »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sorties</a:t>
            </a:r>
            <a:endParaRPr lang="fr-FR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538" y="3777561"/>
            <a:ext cx="3567112" cy="21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725" y="3382963"/>
            <a:ext cx="2044875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827584" y="2564904"/>
            <a:ext cx="3528392" cy="64807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Incomplet (pas de transfert)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Peut prêter à confusion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Pas toujours de confirmation</a:t>
            </a:r>
            <a:endParaRPr lang="fr-FR" sz="1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788024" y="2564904"/>
            <a:ext cx="3240360" cy="792088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Complet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Un peu plus long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Moins convivial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2"/>
                </a:solidFill>
              </a:rPr>
              <a:t>Mais plus sûr !</a:t>
            </a:r>
            <a:endParaRPr lang="fr-FR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829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Sortie « manuelle » ou Transfert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7904" y="1090732"/>
            <a:ext cx="3565525" cy="293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4283968" y="1124745"/>
            <a:ext cx="4104456" cy="2572280"/>
          </a:xfrm>
        </p:spPr>
        <p:txBody>
          <a:bodyPr>
            <a:noAutofit/>
          </a:bodyPr>
          <a:lstStyle/>
          <a:p>
            <a:r>
              <a:rPr lang="fr-FR" sz="1100" b="1" dirty="0" smtClean="0"/>
              <a:t>Nature du mouvement </a:t>
            </a:r>
            <a:r>
              <a:rPr lang="fr-FR" sz="1100" dirty="0" smtClean="0"/>
              <a:t>: </a:t>
            </a:r>
            <a:r>
              <a:rPr lang="fr-FR" sz="1100" dirty="0" smtClean="0">
                <a:solidFill>
                  <a:schemeClr val="tx2"/>
                </a:solidFill>
              </a:rPr>
              <a:t>Sortie</a:t>
            </a:r>
            <a:r>
              <a:rPr lang="fr-FR" sz="1100" dirty="0" smtClean="0"/>
              <a:t> (automatique en cliquant sur « Mouvement de sortie »)</a:t>
            </a:r>
          </a:p>
          <a:p>
            <a:r>
              <a:rPr lang="fr-FR" sz="1100" b="1" dirty="0" smtClean="0"/>
              <a:t>Etablissement</a:t>
            </a:r>
            <a:r>
              <a:rPr lang="fr-FR" sz="1100" dirty="0" smtClean="0"/>
              <a:t> : </a:t>
            </a:r>
            <a:r>
              <a:rPr lang="fr-FR" sz="1100" dirty="0" smtClean="0">
                <a:solidFill>
                  <a:schemeClr val="tx2"/>
                </a:solidFill>
              </a:rPr>
              <a:t>destination</a:t>
            </a:r>
            <a:r>
              <a:rPr lang="fr-FR" sz="1100" dirty="0" smtClean="0"/>
              <a:t> si transfert ou retour en EHPAD (renseigne automatiquement « Mode de Sortie »)</a:t>
            </a:r>
          </a:p>
          <a:p>
            <a:r>
              <a:rPr lang="fr-FR" sz="1100" b="1" dirty="0" smtClean="0"/>
              <a:t>Type de sortie</a:t>
            </a:r>
            <a:r>
              <a:rPr lang="fr-FR" sz="1100" dirty="0" smtClean="0"/>
              <a:t> : </a:t>
            </a:r>
            <a:r>
              <a:rPr lang="fr-FR" sz="1100" dirty="0" smtClean="0">
                <a:solidFill>
                  <a:schemeClr val="tx2"/>
                </a:solidFill>
              </a:rPr>
              <a:t>Réelle</a:t>
            </a:r>
          </a:p>
          <a:p>
            <a:r>
              <a:rPr lang="fr-FR" sz="1100" b="1" dirty="0"/>
              <a:t>Date de </a:t>
            </a:r>
            <a:r>
              <a:rPr lang="fr-FR" sz="1100" b="1" dirty="0" smtClean="0"/>
              <a:t>sortie </a:t>
            </a:r>
            <a:r>
              <a:rPr lang="fr-FR" sz="1100" dirty="0" smtClean="0"/>
              <a:t>: Mettre </a:t>
            </a:r>
            <a:r>
              <a:rPr lang="fr-FR" sz="1100" dirty="0"/>
              <a:t>l’</a:t>
            </a:r>
            <a:r>
              <a:rPr lang="fr-FR" sz="1100" dirty="0" smtClean="0">
                <a:solidFill>
                  <a:schemeClr val="tx2"/>
                </a:solidFill>
              </a:rPr>
              <a:t>heure réelle de sortie </a:t>
            </a:r>
            <a:r>
              <a:rPr lang="fr-FR" sz="1100" dirty="0" smtClean="0"/>
              <a:t>du service(*)</a:t>
            </a:r>
          </a:p>
          <a:p>
            <a:r>
              <a:rPr lang="fr-FR" sz="1100" b="1" dirty="0" smtClean="0"/>
              <a:t>Mode de sortie </a:t>
            </a:r>
            <a:r>
              <a:rPr lang="fr-FR" sz="1100" dirty="0" smtClean="0"/>
              <a:t>: selon la destination</a:t>
            </a:r>
          </a:p>
          <a:p>
            <a:r>
              <a:rPr lang="fr-FR" sz="1100" b="1" dirty="0" smtClean="0"/>
              <a:t>Orientation</a:t>
            </a:r>
            <a:r>
              <a:rPr lang="fr-FR" sz="1100" dirty="0" smtClean="0"/>
              <a:t> : Contextuel en fonction du mode de sortie</a:t>
            </a:r>
          </a:p>
          <a:p>
            <a:r>
              <a:rPr lang="fr-FR" sz="1100" b="1" dirty="0" smtClean="0"/>
              <a:t>Commentaire</a:t>
            </a:r>
            <a:r>
              <a:rPr lang="fr-FR" sz="1100" dirty="0" smtClean="0"/>
              <a:t> (à destination des secrétaires administratives), par exemple actuellement utilisé pour renseigner la société d’ambulance prenant le patient en charge</a:t>
            </a:r>
            <a:endParaRPr lang="fr-FR" sz="1100" dirty="0"/>
          </a:p>
        </p:txBody>
      </p:sp>
      <p:sp>
        <p:nvSpPr>
          <p:cNvPr id="7" name="ZoneTexte 6"/>
          <p:cNvSpPr txBox="1"/>
          <p:nvPr/>
        </p:nvSpPr>
        <p:spPr>
          <a:xfrm>
            <a:off x="251521" y="4134431"/>
            <a:ext cx="356235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FR" sz="1400" dirty="0" smtClean="0">
                <a:solidFill>
                  <a:schemeClr val="tx2"/>
                </a:solidFill>
              </a:rPr>
              <a:t>Champ établissement non rempli (RAD)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211961" y="3697024"/>
            <a:ext cx="4659734" cy="369332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Champ établissement MCO (transfert ou Retour EHPAD)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94" y="4066356"/>
            <a:ext cx="472440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03762"/>
            <a:ext cx="35623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cteur en angle 12"/>
          <p:cNvCxnSpPr/>
          <p:nvPr/>
        </p:nvCxnSpPr>
        <p:spPr>
          <a:xfrm>
            <a:off x="3563888" y="5589240"/>
            <a:ext cx="648072" cy="21602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3129582" y="1988840"/>
            <a:ext cx="218282" cy="2154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1788269" y="2492896"/>
            <a:ext cx="1723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« A confirmer »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17" name="Connecteur droit avec flèche 16"/>
          <p:cNvCxnSpPr>
            <a:stCxn id="15" idx="0"/>
            <a:endCxn id="14" idx="2"/>
          </p:cNvCxnSpPr>
          <p:nvPr/>
        </p:nvCxnSpPr>
        <p:spPr>
          <a:xfrm flipV="1">
            <a:off x="2650108" y="2096550"/>
            <a:ext cx="479474" cy="39634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453336"/>
            <a:ext cx="467582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ZoneTexte 27"/>
          <p:cNvSpPr txBox="1"/>
          <p:nvPr/>
        </p:nvSpPr>
        <p:spPr>
          <a:xfrm>
            <a:off x="1644953" y="6418509"/>
            <a:ext cx="2489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</a:rPr>
              <a:t>Champ établissement = SSR</a:t>
            </a:r>
            <a:endParaRPr lang="fr-FR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506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Cas particulier : Mutation MCO-&gt;SSR</a:t>
            </a:r>
            <a:endParaRPr lang="fr-FR" sz="3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4681728" y="1412776"/>
            <a:ext cx="4138744" cy="4926111"/>
          </a:xfrm>
        </p:spPr>
        <p:txBody>
          <a:bodyPr>
            <a:normAutofit fontScale="70000" lnSpcReduction="20000"/>
          </a:bodyPr>
          <a:lstStyle/>
          <a:p>
            <a:pPr marL="45720" indent="0" algn="ctr">
              <a:buNone/>
            </a:pPr>
            <a:r>
              <a:rPr lang="fr-FR" b="1" dirty="0" smtClean="0"/>
              <a:t>C’est un cas rare surtout la nuit mais qui peut arriver en cas de tension des lits d’aval.</a:t>
            </a:r>
          </a:p>
          <a:p>
            <a:endParaRPr lang="fr-FR" dirty="0" smtClean="0"/>
          </a:p>
          <a:p>
            <a:r>
              <a:rPr lang="fr-FR" dirty="0" smtClean="0"/>
              <a:t>On renseigne la partie SSR de la clinique comme </a:t>
            </a:r>
            <a:r>
              <a:rPr lang="fr-FR" dirty="0" smtClean="0">
                <a:solidFill>
                  <a:schemeClr val="tx2"/>
                </a:solidFill>
              </a:rPr>
              <a:t>établissement destination</a:t>
            </a:r>
          </a:p>
          <a:p>
            <a:pPr marL="320040" lvl="1" indent="0">
              <a:buNone/>
            </a:pPr>
            <a:r>
              <a:rPr lang="fr-FR" dirty="0" smtClean="0"/>
              <a:t>(Le mode de sortie se met automatiquement)</a:t>
            </a:r>
          </a:p>
          <a:p>
            <a:pPr marL="320040" lvl="1" indent="0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(Si, fait exceptionnel, le SSR est extérieur à la clinique il faut mettre 7.2 et non 6.2)</a:t>
            </a:r>
            <a:endParaRPr lang="fr-FR" dirty="0" smtClean="0"/>
          </a:p>
          <a:p>
            <a:pPr marL="45720" indent="0">
              <a:buNone/>
            </a:pPr>
            <a:r>
              <a:rPr lang="fr-FR" dirty="0" smtClean="0"/>
              <a:t>PUIS</a:t>
            </a:r>
          </a:p>
          <a:p>
            <a:pPr marL="45720" indent="0">
              <a:buNone/>
            </a:pPr>
            <a:endParaRPr lang="fr-FR" dirty="0" smtClean="0"/>
          </a:p>
          <a:p>
            <a:r>
              <a:rPr lang="fr-FR" dirty="0" smtClean="0"/>
              <a:t>On crée le « </a:t>
            </a:r>
            <a:r>
              <a:rPr lang="fr-FR" dirty="0" smtClean="0">
                <a:solidFill>
                  <a:schemeClr val="tx2"/>
                </a:solidFill>
              </a:rPr>
              <a:t>séjour de transfert intra-établissement</a:t>
            </a:r>
            <a:r>
              <a:rPr lang="fr-FR" dirty="0" smtClean="0"/>
              <a:t> » en cochant la case correspondante</a:t>
            </a:r>
          </a:p>
          <a:p>
            <a:endParaRPr lang="fr-FR" dirty="0" smtClean="0"/>
          </a:p>
          <a:p>
            <a:r>
              <a:rPr lang="fr-FR" dirty="0" smtClean="0"/>
              <a:t>On coche la petite case « </a:t>
            </a:r>
            <a:r>
              <a:rPr lang="fr-FR" dirty="0" smtClean="0">
                <a:solidFill>
                  <a:schemeClr val="tx2"/>
                </a:solidFill>
              </a:rPr>
              <a:t>créer une admission directe</a:t>
            </a:r>
            <a:r>
              <a:rPr lang="fr-FR" dirty="0" smtClean="0"/>
              <a:t> »</a:t>
            </a:r>
          </a:p>
          <a:p>
            <a:endParaRPr lang="fr-FR" dirty="0" smtClean="0"/>
          </a:p>
          <a:p>
            <a:r>
              <a:rPr lang="fr-FR" dirty="0" smtClean="0"/>
              <a:t>On précise l’</a:t>
            </a:r>
            <a:r>
              <a:rPr lang="fr-FR" dirty="0" smtClean="0">
                <a:solidFill>
                  <a:schemeClr val="tx2"/>
                </a:solidFill>
              </a:rPr>
              <a:t>UFM (3404)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chemeClr val="tx2"/>
                </a:solidFill>
              </a:rPr>
              <a:t>l’UFH (6610) </a:t>
            </a:r>
            <a:r>
              <a:rPr lang="fr-FR" dirty="0" smtClean="0"/>
              <a:t>du SSR.</a:t>
            </a:r>
          </a:p>
          <a:p>
            <a:endParaRPr lang="fr-FR" dirty="0" smtClean="0"/>
          </a:p>
          <a:p>
            <a:r>
              <a:rPr lang="fr-FR" dirty="0" smtClean="0"/>
              <a:t>On attribue éventuellement le lit</a:t>
            </a:r>
          </a:p>
          <a:p>
            <a:pPr lvl="1"/>
            <a:r>
              <a:rPr lang="fr-FR" dirty="0" smtClean="0"/>
              <a:t>« Conserver le lit et l’UFH » va générer un hébergement dans le même lit (utile </a:t>
            </a:r>
            <a:r>
              <a:rPr lang="fr-FR" dirty="0" err="1" smtClean="0"/>
              <a:t>p.ex</a:t>
            </a:r>
            <a:r>
              <a:rPr lang="fr-FR" dirty="0" smtClean="0"/>
              <a:t> pour simplifier le passage d’un patient d’UPOG en SSR)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12529"/>
            <a:ext cx="4608512" cy="5241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 flipH="1">
            <a:off x="323528" y="3501008"/>
            <a:ext cx="216024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>
            <a:off x="3652317" y="3787848"/>
            <a:ext cx="216024" cy="2162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548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4984"/>
            <a:ext cx="4229233" cy="5200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Urgence intra établissement - Cas particulier SSR-&gt;MCO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4681728" y="1412776"/>
            <a:ext cx="4210752" cy="4926111"/>
          </a:xfrm>
        </p:spPr>
        <p:txBody>
          <a:bodyPr>
            <a:normAutofit fontScale="70000" lnSpcReduction="20000"/>
          </a:bodyPr>
          <a:lstStyle/>
          <a:p>
            <a:pPr marL="45720" indent="0" algn="ctr">
              <a:buNone/>
            </a:pPr>
            <a:r>
              <a:rPr lang="fr-FR" b="1" dirty="0" smtClean="0"/>
              <a:t>C’est le cas du patient qui se dégrade et qu’il faut prendre en charge de façon urgente.</a:t>
            </a:r>
          </a:p>
          <a:p>
            <a:pPr marL="45720" indent="0">
              <a:buNone/>
            </a:pPr>
            <a:endParaRPr lang="fr-FR" dirty="0" smtClean="0"/>
          </a:p>
          <a:p>
            <a:r>
              <a:rPr lang="fr-FR" dirty="0" smtClean="0"/>
              <a:t>On renseigne la partie MCO de la clinique comme </a:t>
            </a:r>
            <a:r>
              <a:rPr lang="fr-FR" dirty="0" smtClean="0">
                <a:solidFill>
                  <a:schemeClr val="tx2"/>
                </a:solidFill>
              </a:rPr>
              <a:t>établissement destination</a:t>
            </a:r>
          </a:p>
          <a:p>
            <a:pPr marL="320040" lvl="1" indent="0">
              <a:buNone/>
            </a:pPr>
            <a:r>
              <a:rPr lang="fr-FR" dirty="0" smtClean="0"/>
              <a:t>(Le mode de sortie se met automatiquement)</a:t>
            </a:r>
          </a:p>
          <a:p>
            <a:endParaRPr lang="fr-FR" dirty="0" smtClean="0"/>
          </a:p>
          <a:p>
            <a:pPr marL="45720" indent="0">
              <a:buNone/>
            </a:pPr>
            <a:r>
              <a:rPr lang="fr-FR" dirty="0" smtClean="0"/>
              <a:t>PUIS</a:t>
            </a:r>
          </a:p>
          <a:p>
            <a:pPr marL="45720" indent="0">
              <a:buNone/>
            </a:pPr>
            <a:endParaRPr lang="fr-FR" dirty="0" smtClean="0"/>
          </a:p>
          <a:p>
            <a:r>
              <a:rPr lang="fr-FR" dirty="0" smtClean="0"/>
              <a:t>On crée le « </a:t>
            </a:r>
            <a:r>
              <a:rPr lang="fr-FR" dirty="0" smtClean="0">
                <a:solidFill>
                  <a:schemeClr val="tx2"/>
                </a:solidFill>
              </a:rPr>
              <a:t>séjour de transfert intra-établissement</a:t>
            </a:r>
            <a:r>
              <a:rPr lang="fr-FR" dirty="0" smtClean="0"/>
              <a:t> » en cochant la case correspondante</a:t>
            </a:r>
          </a:p>
          <a:p>
            <a:endParaRPr lang="fr-FR" dirty="0" smtClean="0"/>
          </a:p>
          <a:p>
            <a:r>
              <a:rPr lang="fr-FR" dirty="0" smtClean="0"/>
              <a:t>On coche la petite case « </a:t>
            </a:r>
            <a:r>
              <a:rPr lang="fr-FR" dirty="0" smtClean="0">
                <a:solidFill>
                  <a:schemeClr val="tx2"/>
                </a:solidFill>
              </a:rPr>
              <a:t>créer une admission directe</a:t>
            </a:r>
            <a:r>
              <a:rPr lang="fr-FR" dirty="0" smtClean="0"/>
              <a:t> »</a:t>
            </a:r>
          </a:p>
          <a:p>
            <a:endParaRPr lang="fr-FR" dirty="0" smtClean="0"/>
          </a:p>
          <a:p>
            <a:r>
              <a:rPr lang="fr-FR" dirty="0" smtClean="0"/>
              <a:t>On précise l’</a:t>
            </a:r>
            <a:r>
              <a:rPr lang="fr-FR" dirty="0" smtClean="0">
                <a:solidFill>
                  <a:schemeClr val="tx2"/>
                </a:solidFill>
              </a:rPr>
              <a:t>UFM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chemeClr val="tx2"/>
                </a:solidFill>
              </a:rPr>
              <a:t>l’UFH </a:t>
            </a:r>
            <a:r>
              <a:rPr lang="fr-FR" dirty="0"/>
              <a:t>de </a:t>
            </a:r>
            <a:r>
              <a:rPr lang="fr-FR" dirty="0" smtClean="0"/>
              <a:t>destination (la nuit souvent UHCD ou USC).</a:t>
            </a:r>
          </a:p>
          <a:p>
            <a:endParaRPr lang="fr-FR" dirty="0" smtClean="0"/>
          </a:p>
          <a:p>
            <a:r>
              <a:rPr lang="fr-FR" dirty="0" smtClean="0"/>
              <a:t>On attribue éventuellement le lit</a:t>
            </a:r>
          </a:p>
          <a:p>
            <a:pPr lvl="1"/>
            <a:r>
              <a:rPr lang="fr-FR" dirty="0" smtClean="0"/>
              <a:t>« Conserver le lit et l’UFH » n’a pas trop de sens dans cette situation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323528" y="3501008"/>
            <a:ext cx="216024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>
            <a:off x="3652317" y="3787848"/>
            <a:ext cx="216024" cy="2162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758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Exercice #1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12703577"/>
              </p:ext>
            </p:extLst>
          </p:nvPr>
        </p:nvGraphicFramePr>
        <p:xfrm>
          <a:off x="914400" y="2743200"/>
          <a:ext cx="3565525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contenu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r-FR" dirty="0" smtClean="0"/>
              <a:t>Facturation en acte externe (comme chez le MG)</a:t>
            </a:r>
          </a:p>
          <a:p>
            <a:endParaRPr lang="fr-FR" dirty="0" smtClean="0"/>
          </a:p>
          <a:p>
            <a:r>
              <a:rPr lang="fr-FR" dirty="0" smtClean="0"/>
              <a:t>Entrée mode 8</a:t>
            </a:r>
          </a:p>
          <a:p>
            <a:endParaRPr lang="fr-FR" dirty="0" smtClean="0"/>
          </a:p>
          <a:p>
            <a:r>
              <a:rPr lang="fr-FR" dirty="0" smtClean="0"/>
              <a:t>Sortie mode 8</a:t>
            </a:r>
          </a:p>
          <a:p>
            <a:endParaRPr lang="fr-FR" dirty="0" smtClean="0"/>
          </a:p>
          <a:p>
            <a:r>
              <a:rPr lang="fr-FR" dirty="0" smtClean="0"/>
              <a:t>Facturation de la consultation et/ou des actes réalisés (~100€)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329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Combien y-a-t-il de « cliniques » à </a:t>
            </a:r>
            <a:r>
              <a:rPr lang="fr-FR" dirty="0" err="1" smtClean="0"/>
              <a:t>Lesparre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769833"/>
            <a:ext cx="8280920" cy="3827519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1 ensemble de bâtiments : 1 établissement géographique</a:t>
            </a:r>
          </a:p>
          <a:p>
            <a:endParaRPr lang="fr-FR" dirty="0" smtClean="0"/>
          </a:p>
          <a:p>
            <a:r>
              <a:rPr lang="fr-FR" dirty="0" smtClean="0"/>
              <a:t>Mais qui contient plusieurs entités avec 3 modes de facturation s’auto-excluant formant autant de « sous »-cliniques.</a:t>
            </a:r>
          </a:p>
          <a:p>
            <a:pPr lvl="1"/>
            <a:r>
              <a:rPr lang="fr-FR" dirty="0" smtClean="0"/>
              <a:t>Les soins externes :</a:t>
            </a:r>
          </a:p>
          <a:p>
            <a:pPr lvl="2"/>
            <a:r>
              <a:rPr lang="fr-FR" dirty="0" smtClean="0"/>
              <a:t>Consultations </a:t>
            </a:r>
          </a:p>
          <a:p>
            <a:pPr lvl="2"/>
            <a:r>
              <a:rPr lang="fr-FR" dirty="0"/>
              <a:t>M</a:t>
            </a:r>
            <a:r>
              <a:rPr lang="fr-FR" dirty="0" smtClean="0"/>
              <a:t>ais aussi partie non hospitalière des Urgences</a:t>
            </a:r>
          </a:p>
          <a:p>
            <a:pPr lvl="1"/>
            <a:r>
              <a:rPr lang="fr-FR" dirty="0" smtClean="0"/>
              <a:t>L’hospitalisation MCO</a:t>
            </a:r>
          </a:p>
          <a:p>
            <a:pPr lvl="2"/>
            <a:r>
              <a:rPr lang="fr-FR" dirty="0" smtClean="0"/>
              <a:t>Complète ou de jour (programmé)</a:t>
            </a:r>
          </a:p>
          <a:p>
            <a:pPr lvl="2"/>
            <a:r>
              <a:rPr lang="fr-FR" dirty="0" smtClean="0"/>
              <a:t>Via les urgences (UHCD &amp; non programmé)</a:t>
            </a:r>
          </a:p>
          <a:p>
            <a:pPr lvl="1"/>
            <a:r>
              <a:rPr lang="fr-FR" dirty="0" smtClean="0"/>
              <a:t>L’hospitalisation SSR</a:t>
            </a:r>
          </a:p>
          <a:p>
            <a:pPr lvl="2"/>
            <a:r>
              <a:rPr lang="fr-FR" dirty="0" smtClean="0"/>
              <a:t>Complète</a:t>
            </a:r>
          </a:p>
          <a:p>
            <a:pPr lvl="2"/>
            <a:endParaRPr lang="fr-FR" dirty="0" smtClean="0"/>
          </a:p>
          <a:p>
            <a:pPr marL="45720" indent="0" algn="r">
              <a:buNone/>
            </a:pPr>
            <a:r>
              <a:rPr lang="fr-FR" i="1" dirty="0" smtClean="0"/>
              <a:t>Il existe aussi un autre mode dont nous avons pas de lits pour …</a:t>
            </a:r>
          </a:p>
          <a:p>
            <a:pPr marL="45720" indent="0" algn="r">
              <a:buNone/>
            </a:pPr>
            <a:r>
              <a:rPr lang="fr-FR" i="1" dirty="0"/>
              <a:t>l</a:t>
            </a:r>
            <a:r>
              <a:rPr lang="fr-FR" i="1" dirty="0" smtClean="0"/>
              <a:t>a psychiatrie.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47575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Exercice #2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08902265"/>
              </p:ext>
            </p:extLst>
          </p:nvPr>
        </p:nvGraphicFramePr>
        <p:xfrm>
          <a:off x="914400" y="2743200"/>
          <a:ext cx="3565525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contenu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Entrée mode 8.7</a:t>
            </a:r>
          </a:p>
          <a:p>
            <a:endParaRPr lang="fr-FR" dirty="0" smtClean="0"/>
          </a:p>
          <a:p>
            <a:r>
              <a:rPr lang="fr-FR" dirty="0" smtClean="0"/>
              <a:t>Consultation urgences</a:t>
            </a:r>
          </a:p>
          <a:p>
            <a:endParaRPr lang="fr-FR" dirty="0" smtClean="0"/>
          </a:p>
          <a:p>
            <a:r>
              <a:rPr lang="fr-FR" dirty="0" smtClean="0"/>
              <a:t>Passage en UHCD ( hospitalisation = changement de mode de financement mais aussi changement du mode d’entrée qui passe à 8.5)</a:t>
            </a:r>
          </a:p>
          <a:p>
            <a:endParaRPr lang="fr-FR" dirty="0" smtClean="0"/>
          </a:p>
          <a:p>
            <a:r>
              <a:rPr lang="fr-FR" dirty="0" smtClean="0"/>
              <a:t>Sortie mode 8.7</a:t>
            </a:r>
          </a:p>
          <a:p>
            <a:endParaRPr lang="fr-FR" dirty="0" smtClean="0"/>
          </a:p>
          <a:p>
            <a:r>
              <a:rPr lang="fr-FR" dirty="0" smtClean="0"/>
              <a:t>Facturation d’un séjour d’hospitalisation (~ 600€)</a:t>
            </a:r>
            <a:endParaRPr lang="fr-FR" dirty="0"/>
          </a:p>
        </p:txBody>
      </p:sp>
      <p:sp>
        <p:nvSpPr>
          <p:cNvPr id="6" name="Accolade ouvrante 5"/>
          <p:cNvSpPr/>
          <p:nvPr/>
        </p:nvSpPr>
        <p:spPr>
          <a:xfrm>
            <a:off x="1259632" y="3356992"/>
            <a:ext cx="360040" cy="2304256"/>
          </a:xfrm>
          <a:prstGeom prst="leftBrace">
            <a:avLst>
              <a:gd name="adj1" fmla="val 8333"/>
              <a:gd name="adj2" fmla="val 7149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2049" y="3573016"/>
            <a:ext cx="1296144" cy="720080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UFM 3503 (Cs Urgence)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UFH 5100 (Urgences secteur)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2049" y="4725144"/>
            <a:ext cx="1296144" cy="720080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UFM 3505 (UHCD)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UFH 5600 (</a:t>
            </a:r>
            <a:r>
              <a:rPr lang="fr-FR" dirty="0" err="1" smtClean="0"/>
              <a:t>Sce</a:t>
            </a:r>
            <a:r>
              <a:rPr lang="fr-FR" dirty="0" smtClean="0"/>
              <a:t> Porte)</a:t>
            </a:r>
            <a:endParaRPr lang="fr-FR" dirty="0"/>
          </a:p>
        </p:txBody>
      </p:sp>
      <p:sp>
        <p:nvSpPr>
          <p:cNvPr id="3" name="Accolade ouvrante 2"/>
          <p:cNvSpPr/>
          <p:nvPr/>
        </p:nvSpPr>
        <p:spPr>
          <a:xfrm>
            <a:off x="1475656" y="3356992"/>
            <a:ext cx="144016" cy="1152128"/>
          </a:xfrm>
          <a:prstGeom prst="lef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945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uiExpand="1" build="p"/>
      <p:bldP spid="6" grpId="0" animBg="1"/>
      <p:bldP spid="7" grpId="0"/>
      <p:bldP spid="8" grpId="0"/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868144" y="1268760"/>
            <a:ext cx="1872208" cy="1260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342468"/>
              </p:ext>
            </p:extLst>
          </p:nvPr>
        </p:nvGraphicFramePr>
        <p:xfrm>
          <a:off x="827584" y="1412776"/>
          <a:ext cx="7402016" cy="4895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Rectangle 14"/>
          <p:cNvSpPr/>
          <p:nvPr/>
        </p:nvSpPr>
        <p:spPr>
          <a:xfrm>
            <a:off x="3563888" y="1268760"/>
            <a:ext cx="1944216" cy="25202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563888" y="3933056"/>
            <a:ext cx="1944216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259632" y="5157192"/>
            <a:ext cx="4248472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331640" y="1268760"/>
            <a:ext cx="1872208" cy="259228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Exemple #3…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259632" y="1196752"/>
            <a:ext cx="2016224" cy="38884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5868144" y="2600908"/>
            <a:ext cx="1887785" cy="1260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5868144" y="3933056"/>
            <a:ext cx="1887785" cy="244827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995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4" grpId="0" animBg="1"/>
      <p:bldP spid="13" grpId="0" animBg="1"/>
      <p:bldP spid="11" grpId="0" animBg="1"/>
      <p:bldP spid="11" grpId="1" animBg="1"/>
      <p:bldP spid="12" grpId="0" animBg="1"/>
      <p:bldP spid="17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57606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En résumé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412776"/>
            <a:ext cx="7315200" cy="4896585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Chaque entrée nécessite un </a:t>
            </a:r>
            <a:r>
              <a:rPr lang="fr-FR" b="1" dirty="0" smtClean="0"/>
              <a:t>mouvement d’entrée </a:t>
            </a:r>
            <a:r>
              <a:rPr lang="fr-FR" dirty="0" smtClean="0"/>
              <a:t>(généré automatiquement à la création du séjour)</a:t>
            </a:r>
          </a:p>
          <a:p>
            <a:pPr marL="45720" indent="0" algn="r">
              <a:buNone/>
            </a:pPr>
            <a:r>
              <a:rPr lang="fr-FR" b="1" dirty="0" smtClean="0"/>
              <a:t>→ </a:t>
            </a:r>
            <a:r>
              <a:rPr lang="fr-FR" b="1" dirty="0" smtClean="0">
                <a:solidFill>
                  <a:schemeClr val="tx2"/>
                </a:solidFill>
              </a:rPr>
              <a:t>Créer le dossier</a:t>
            </a:r>
          </a:p>
          <a:p>
            <a:pPr marL="45720" indent="0" algn="r">
              <a:buNone/>
            </a:pP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dirty="0" smtClean="0"/>
              <a:t>Chaque séjour doit être clôturé pour pouvoir être facturé, il faut donc 1 </a:t>
            </a:r>
            <a:r>
              <a:rPr lang="fr-FR" b="1" dirty="0" smtClean="0"/>
              <a:t>mouvement de sortie </a:t>
            </a:r>
            <a:r>
              <a:rPr lang="fr-FR" dirty="0" smtClean="0"/>
              <a:t>par séjour lorsque le patient quitte physiquement l’établissement ou qu’il change d’activité MCO/SSR</a:t>
            </a:r>
          </a:p>
          <a:p>
            <a:pPr marL="45720" indent="0" algn="r">
              <a:buNone/>
            </a:pPr>
            <a:r>
              <a:rPr lang="fr-FR" b="1" dirty="0"/>
              <a:t>→ </a:t>
            </a:r>
            <a:r>
              <a:rPr lang="fr-FR" b="1" dirty="0" smtClean="0">
                <a:solidFill>
                  <a:schemeClr val="tx2"/>
                </a:solidFill>
              </a:rPr>
              <a:t>Faire sortir le patient</a:t>
            </a:r>
          </a:p>
          <a:p>
            <a:pPr marL="45720" indent="0" algn="r">
              <a:buNone/>
            </a:pPr>
            <a:endParaRPr lang="fr-FR" b="1" dirty="0" smtClean="0"/>
          </a:p>
          <a:p>
            <a:r>
              <a:rPr lang="fr-FR" dirty="0" smtClean="0"/>
              <a:t>Chaque changement d’« activité au sein de la clinique » nécessite au moins 1 mouvement d’entrée (et éventuellement 1 de sortie de la « clinique » précédente, HM le fait en 1 temps)</a:t>
            </a:r>
          </a:p>
          <a:p>
            <a:pPr lvl="1"/>
            <a:r>
              <a:rPr lang="fr-FR" dirty="0" smtClean="0"/>
              <a:t>Soins externe / Urgences =&gt; Hospitalisation :</a:t>
            </a:r>
          </a:p>
          <a:p>
            <a:pPr marL="502920" lvl="2" indent="0">
              <a:buNone/>
            </a:pPr>
            <a:r>
              <a:rPr lang="fr-FR" dirty="0" smtClean="0"/>
              <a:t>Le soins externe est absorbé dans l’hospitalisation</a:t>
            </a:r>
          </a:p>
          <a:p>
            <a:pPr marL="45720" lvl="0" indent="0" algn="r">
              <a:buNone/>
            </a:pPr>
            <a:r>
              <a:rPr lang="fr-FR" b="1" dirty="0" smtClean="0"/>
              <a:t>		→ </a:t>
            </a:r>
            <a:r>
              <a:rPr lang="fr-FR" b="1" dirty="0" smtClean="0">
                <a:solidFill>
                  <a:schemeClr val="tx2"/>
                </a:solidFill>
              </a:rPr>
              <a:t>Faire un mouvement d’orientation</a:t>
            </a:r>
          </a:p>
          <a:p>
            <a:endParaRPr lang="fr-FR" b="1" dirty="0" smtClean="0">
              <a:solidFill>
                <a:schemeClr val="tx2"/>
              </a:solidFill>
            </a:endParaRPr>
          </a:p>
          <a:p>
            <a:pPr lvl="1"/>
            <a:r>
              <a:rPr lang="fr-FR" sz="1900" dirty="0"/>
              <a:t>MCO =&gt; </a:t>
            </a:r>
            <a:r>
              <a:rPr lang="fr-FR" sz="1900" dirty="0" smtClean="0"/>
              <a:t>SSR ou SSR =&gt; MCO :</a:t>
            </a:r>
          </a:p>
          <a:p>
            <a:pPr marL="502920" lvl="2" indent="0">
              <a:buNone/>
            </a:pPr>
            <a:r>
              <a:rPr lang="fr-FR" sz="1500" dirty="0" smtClean="0"/>
              <a:t>On change de « clinique », on fait une sortie + une entrée</a:t>
            </a:r>
          </a:p>
          <a:p>
            <a:pPr marL="45720" indent="0" algn="r">
              <a:buNone/>
            </a:pPr>
            <a:r>
              <a:rPr lang="fr-FR" b="1" dirty="0"/>
              <a:t>→ </a:t>
            </a:r>
            <a:r>
              <a:rPr lang="fr-FR" b="1" dirty="0">
                <a:solidFill>
                  <a:schemeClr val="tx2"/>
                </a:solidFill>
              </a:rPr>
              <a:t>Faire un </a:t>
            </a:r>
            <a:r>
              <a:rPr lang="fr-FR" b="1" dirty="0" smtClean="0">
                <a:solidFill>
                  <a:schemeClr val="tx2"/>
                </a:solidFill>
              </a:rPr>
              <a:t>transfert </a:t>
            </a:r>
            <a:r>
              <a:rPr lang="fr-FR" b="1" dirty="0" err="1" smtClean="0">
                <a:solidFill>
                  <a:schemeClr val="tx2"/>
                </a:solidFill>
              </a:rPr>
              <a:t>inter-activité</a:t>
            </a:r>
            <a:r>
              <a:rPr lang="fr-FR" b="1" dirty="0" smtClean="0">
                <a:solidFill>
                  <a:schemeClr val="tx2"/>
                </a:solidFill>
              </a:rPr>
              <a:t> intra-établissement</a:t>
            </a:r>
          </a:p>
          <a:p>
            <a:r>
              <a:rPr lang="fr-FR" sz="2100" dirty="0"/>
              <a:t>MCO =&gt; </a:t>
            </a:r>
            <a:r>
              <a:rPr lang="fr-FR" sz="2100" dirty="0" smtClean="0"/>
              <a:t>MCO</a:t>
            </a:r>
            <a:endParaRPr lang="fr-FR" sz="2100" dirty="0"/>
          </a:p>
          <a:p>
            <a:pPr lvl="1"/>
            <a:r>
              <a:rPr lang="fr-FR" sz="1900" dirty="0"/>
              <a:t>On </a:t>
            </a:r>
            <a:r>
              <a:rPr lang="fr-FR" sz="1900" dirty="0" smtClean="0"/>
              <a:t>ne change pas de </a:t>
            </a:r>
            <a:r>
              <a:rPr lang="fr-FR" sz="1900" dirty="0"/>
              <a:t>« clinique </a:t>
            </a:r>
            <a:r>
              <a:rPr lang="fr-FR" sz="1900" dirty="0" smtClean="0"/>
              <a:t>»</a:t>
            </a:r>
            <a:endParaRPr lang="fr-FR" sz="1900" dirty="0"/>
          </a:p>
          <a:p>
            <a:pPr marL="45720" indent="0" algn="r">
              <a:buNone/>
            </a:pPr>
            <a:r>
              <a:rPr lang="fr-FR" b="1" dirty="0"/>
              <a:t>→ </a:t>
            </a:r>
            <a:r>
              <a:rPr lang="fr-FR" b="1" dirty="0">
                <a:solidFill>
                  <a:schemeClr val="tx2"/>
                </a:solidFill>
              </a:rPr>
              <a:t>Faire </a:t>
            </a:r>
            <a:r>
              <a:rPr lang="fr-FR" b="1" dirty="0" smtClean="0">
                <a:solidFill>
                  <a:schemeClr val="tx2"/>
                </a:solidFill>
              </a:rPr>
              <a:t>une mutation UFM et/ou UFH</a:t>
            </a:r>
            <a:endParaRPr lang="fr-FR" sz="1900" dirty="0" smtClean="0"/>
          </a:p>
          <a:p>
            <a:pPr lvl="1"/>
            <a:endParaRPr lang="fr-FR" sz="1900" dirty="0"/>
          </a:p>
          <a:p>
            <a:r>
              <a:rPr lang="fr-FR" sz="2200" b="1" dirty="0" smtClean="0">
                <a:solidFill>
                  <a:schemeClr val="tx2"/>
                </a:solidFill>
              </a:rPr>
              <a:t>Globalement, évitez le mode graphique sauf pour les déplacements tant que vous ne maîtrisez pas le fonctionnement</a:t>
            </a:r>
            <a:endParaRPr lang="fr-FR" sz="2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100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Encore une chose…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(je vous aurai à l’usure !)</a:t>
            </a:r>
            <a:endParaRPr lang="fr-FR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707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72007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Quand on a besoin de corriger un mouvement…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412777"/>
            <a:ext cx="7315200" cy="4896584"/>
          </a:xfrm>
        </p:spPr>
        <p:txBody>
          <a:bodyPr/>
          <a:lstStyle/>
          <a:p>
            <a:r>
              <a:rPr lang="fr-FR" dirty="0" smtClean="0"/>
              <a:t>Si vous utilisez l’écran graphique et faites une fausse manipulation</a:t>
            </a:r>
          </a:p>
          <a:p>
            <a:r>
              <a:rPr lang="fr-FR" dirty="0" smtClean="0"/>
              <a:t>Si vous faites sortir un patient qui au final ne sort plus</a:t>
            </a:r>
          </a:p>
          <a:p>
            <a:r>
              <a:rPr lang="fr-FR" dirty="0" smtClean="0"/>
              <a:t>Si vous avez muté un patient plutôt que de l’orienter</a:t>
            </a:r>
          </a:p>
          <a:p>
            <a:r>
              <a:rPr lang="fr-FR" dirty="0" smtClean="0"/>
              <a:t>…</a:t>
            </a:r>
          </a:p>
          <a:p>
            <a:pPr marL="320040" lvl="1" indent="0" algn="r">
              <a:buNone/>
            </a:pP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/>
              <a:t>Il </a:t>
            </a:r>
            <a:r>
              <a:rPr lang="fr-FR" dirty="0"/>
              <a:t>faut </a:t>
            </a:r>
            <a:r>
              <a:rPr lang="fr-FR" dirty="0">
                <a:solidFill>
                  <a:schemeClr val="tx2"/>
                </a:solidFill>
              </a:rPr>
              <a:t>modifier un mouvement</a:t>
            </a:r>
            <a:r>
              <a:rPr lang="fr-FR" dirty="0"/>
              <a:t> et c’est TOUJOURS faisable.</a:t>
            </a:r>
          </a:p>
          <a:p>
            <a:endParaRPr lang="fr-FR" dirty="0"/>
          </a:p>
          <a:p>
            <a:pPr marL="45720" indent="0">
              <a:buNone/>
            </a:pPr>
            <a:r>
              <a:rPr lang="fr-FR" u="sng" dirty="0" smtClean="0"/>
              <a:t>Et surtout</a:t>
            </a:r>
          </a:p>
          <a:p>
            <a:r>
              <a:rPr lang="fr-FR" dirty="0" smtClean="0"/>
              <a:t>Si un patient sorti le jour même (de 0:00 à 23:59) revient aux urgences.</a:t>
            </a:r>
          </a:p>
          <a:p>
            <a:pPr marL="320040" lvl="1" indent="0" algn="r">
              <a:buNone/>
            </a:pP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>
                <a:solidFill>
                  <a:schemeClr val="tx2"/>
                </a:solidFill>
              </a:rPr>
              <a:t>Il ne faut pas créer un nouveau séjour mais rouvrir l’ancien</a:t>
            </a:r>
            <a:endParaRPr lang="fr-FR" dirty="0">
              <a:solidFill>
                <a:schemeClr val="tx2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9021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72007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Retrouver tous les mouvements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75856" y="3278649"/>
            <a:ext cx="4176464" cy="308468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fr-FR" dirty="0" smtClean="0"/>
              <a:t>Permet d’</a:t>
            </a:r>
            <a:r>
              <a:rPr lang="fr-FR" dirty="0" smtClean="0">
                <a:solidFill>
                  <a:schemeClr val="tx2"/>
                </a:solidFill>
              </a:rPr>
              <a:t>éditer</a:t>
            </a:r>
            <a:r>
              <a:rPr lang="fr-FR" dirty="0" smtClean="0"/>
              <a:t> un mouvement</a:t>
            </a:r>
            <a:endParaRPr lang="fr-F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484784"/>
            <a:ext cx="2592288" cy="254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55651"/>
            <a:ext cx="4181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uble vague 3"/>
          <p:cNvSpPr/>
          <p:nvPr/>
        </p:nvSpPr>
        <p:spPr>
          <a:xfrm rot="5400000">
            <a:off x="5041304" y="2148583"/>
            <a:ext cx="1656183" cy="290537"/>
          </a:xfrm>
          <a:prstGeom prst="doubleWave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cxnSp>
        <p:nvCxnSpPr>
          <p:cNvPr id="6" name="Connecteur droit avec flèche 5"/>
          <p:cNvCxnSpPr/>
          <p:nvPr/>
        </p:nvCxnSpPr>
        <p:spPr>
          <a:xfrm flipH="1" flipV="1">
            <a:off x="6732240" y="2578366"/>
            <a:ext cx="288032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765" y="3278650"/>
            <a:ext cx="268232" cy="30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765" y="3738211"/>
            <a:ext cx="268232" cy="293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space réservé du contenu 2"/>
          <p:cNvSpPr txBox="1">
            <a:spLocks/>
          </p:cNvSpPr>
          <p:nvPr/>
        </p:nvSpPr>
        <p:spPr>
          <a:xfrm>
            <a:off x="3377966" y="3709074"/>
            <a:ext cx="4664571" cy="3107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Wingdings" charset="2"/>
              <a:buNone/>
            </a:pPr>
            <a:r>
              <a:rPr lang="fr-FR" dirty="0" smtClean="0"/>
              <a:t>Permet de </a:t>
            </a:r>
            <a:r>
              <a:rPr lang="fr-FR" dirty="0" smtClean="0">
                <a:solidFill>
                  <a:schemeClr val="tx2"/>
                </a:solidFill>
              </a:rPr>
              <a:t>supprimer</a:t>
            </a:r>
            <a:r>
              <a:rPr lang="fr-FR" dirty="0" smtClean="0"/>
              <a:t> le (dernier) mouvement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6788" y="4149080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Sinon il faut le retrouver via la </a:t>
            </a:r>
            <a:r>
              <a:rPr lang="fr-FR" dirty="0" smtClean="0">
                <a:solidFill>
                  <a:schemeClr val="tx2"/>
                </a:solidFill>
              </a:rPr>
              <a:t>recherche patient/séjour </a:t>
            </a:r>
            <a:r>
              <a:rPr lang="fr-FR" dirty="0" smtClean="0"/>
              <a:t>puis, </a:t>
            </a:r>
            <a:r>
              <a:rPr lang="fr-FR" dirty="0" smtClean="0"/>
              <a:t>via le « </a:t>
            </a:r>
            <a:r>
              <a:rPr lang="fr-FR" dirty="0" smtClean="0">
                <a:solidFill>
                  <a:schemeClr val="tx2"/>
                </a:solidFill>
              </a:rPr>
              <a:t>Menu Patient</a:t>
            </a:r>
            <a:r>
              <a:rPr lang="fr-FR" dirty="0" smtClean="0"/>
              <a:t> »,</a:t>
            </a:r>
          </a:p>
          <a:p>
            <a:r>
              <a:rPr lang="fr-FR" dirty="0" smtClean="0"/>
              <a:t>rentrer dans le </a:t>
            </a:r>
            <a:r>
              <a:rPr lang="fr-FR" dirty="0" smtClean="0">
                <a:solidFill>
                  <a:schemeClr val="tx2"/>
                </a:solidFill>
              </a:rPr>
              <a:t>séjour</a:t>
            </a:r>
            <a:r>
              <a:rPr lang="fr-FR" dirty="0" smtClean="0"/>
              <a:t> et enfin les </a:t>
            </a:r>
            <a:r>
              <a:rPr lang="fr-FR" dirty="0" smtClean="0">
                <a:solidFill>
                  <a:schemeClr val="tx2"/>
                </a:solidFill>
              </a:rPr>
              <a:t>mouvements</a:t>
            </a:r>
            <a:r>
              <a:rPr lang="fr-FR" dirty="0"/>
              <a:t>.</a:t>
            </a:r>
            <a:endParaRPr lang="fr-FR" dirty="0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7" y="4795411"/>
            <a:ext cx="8928992" cy="54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llipse 8"/>
          <p:cNvSpPr/>
          <p:nvPr/>
        </p:nvSpPr>
        <p:spPr>
          <a:xfrm>
            <a:off x="7901369" y="4795411"/>
            <a:ext cx="1115616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808" y="5445224"/>
            <a:ext cx="1751831" cy="130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4533999" y="6400957"/>
            <a:ext cx="2805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(Dans la colonne de gauche)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43032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questions 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Lâchez-vous ! C’est le moment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8505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Quelques définitions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340769"/>
            <a:ext cx="7315200" cy="4968592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Entrée</a:t>
            </a:r>
            <a:r>
              <a:rPr lang="fr-FR" dirty="0" smtClean="0"/>
              <a:t> : le 1</a:t>
            </a:r>
            <a:r>
              <a:rPr lang="fr-FR" baseline="30000" dirty="0" smtClean="0"/>
              <a:t>er</a:t>
            </a:r>
            <a:r>
              <a:rPr lang="fr-FR" dirty="0" smtClean="0"/>
              <a:t> mouvement à l’arrivée d’un patient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2"/>
                </a:solidFill>
              </a:rPr>
              <a:t>Sortie</a:t>
            </a:r>
            <a:r>
              <a:rPr lang="fr-FR" dirty="0" smtClean="0"/>
              <a:t> (réelle) : le dernier mouvement d’un séjour</a:t>
            </a:r>
          </a:p>
          <a:p>
            <a:r>
              <a:rPr lang="fr-F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Sortie (médicale) : </a:t>
            </a:r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pas réellement un </a:t>
            </a:r>
            <a:r>
              <a:rPr lang="fr-F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mouvement, décision médicale de faire sortir le patient (fin de la prise en charge médicale)</a:t>
            </a:r>
          </a:p>
          <a:p>
            <a:r>
              <a:rPr lang="fr-F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Sortie (prévisionnelle) : pas réellement un mouvement, date à laquelle on pense faire sortir le patient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2"/>
                </a:solidFill>
              </a:rPr>
              <a:t>Transfert</a:t>
            </a:r>
            <a:r>
              <a:rPr lang="fr-FR" dirty="0" smtClean="0"/>
              <a:t> : la </a:t>
            </a:r>
            <a:r>
              <a:rPr lang="fr-FR" dirty="0" smtClean="0">
                <a:solidFill>
                  <a:schemeClr val="tx2"/>
                </a:solidFill>
              </a:rPr>
              <a:t>sortie</a:t>
            </a:r>
            <a:r>
              <a:rPr lang="fr-FR" dirty="0" smtClean="0"/>
              <a:t> d’un patient vers un autre établissement médical ou médico-social, sortie d’un patient vers une unité du même établissement mais d’une autre activité (MCO/SSR/PSY). </a:t>
            </a:r>
          </a:p>
          <a:p>
            <a:pPr marL="45720" indent="0" algn="ctr">
              <a:buNone/>
            </a:pPr>
            <a:r>
              <a:rPr lang="fr-FR" sz="2300" b="1" dirty="0" smtClean="0">
                <a:solidFill>
                  <a:schemeClr val="tx2"/>
                </a:solidFill>
                <a:sym typeface="Webdings"/>
              </a:rPr>
              <a:t> </a:t>
            </a:r>
            <a:r>
              <a:rPr lang="fr-FR" dirty="0" smtClean="0"/>
              <a:t>On ne peut pas transférer depuis une consultation, p. ex. « </a:t>
            </a:r>
            <a:r>
              <a:rPr lang="fr-FR" dirty="0" err="1" smtClean="0"/>
              <a:t>cs</a:t>
            </a:r>
            <a:r>
              <a:rPr lang="fr-FR" dirty="0" smtClean="0"/>
              <a:t> urgences » ;</a:t>
            </a:r>
            <a:br>
              <a:rPr lang="fr-FR" dirty="0" smtClean="0"/>
            </a:br>
            <a:r>
              <a:rPr lang="fr-FR" dirty="0" smtClean="0"/>
              <a:t>c’est une sortie « simple »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2"/>
                </a:solidFill>
              </a:rPr>
              <a:t>Mutation</a:t>
            </a:r>
            <a:r>
              <a:rPr lang="fr-FR" dirty="0" smtClean="0"/>
              <a:t> : le changement d’</a:t>
            </a:r>
            <a:r>
              <a:rPr lang="fr-FR" dirty="0" smtClean="0">
                <a:solidFill>
                  <a:schemeClr val="tx2"/>
                </a:solidFill>
              </a:rPr>
              <a:t>unité fonctionnelle</a:t>
            </a:r>
            <a:r>
              <a:rPr lang="fr-FR" dirty="0" smtClean="0"/>
              <a:t> d’un patient au sein d’un même établissement avec des particularités en cas de changement d’activité</a:t>
            </a:r>
          </a:p>
          <a:p>
            <a:endParaRPr lang="fr-FR" u="sng" dirty="0"/>
          </a:p>
          <a:p>
            <a:r>
              <a:rPr lang="fr-FR" dirty="0" smtClean="0">
                <a:solidFill>
                  <a:schemeClr val="tx2"/>
                </a:solidFill>
              </a:rPr>
              <a:t>Déplacement</a:t>
            </a:r>
            <a:r>
              <a:rPr lang="fr-FR" dirty="0" smtClean="0"/>
              <a:t> : CQFD, un patient changé de lit au sein de la même UFM et UFH</a:t>
            </a:r>
          </a:p>
          <a:p>
            <a:endParaRPr lang="fr-FR" dirty="0" smtClean="0"/>
          </a:p>
          <a:p>
            <a:r>
              <a:rPr lang="fr-FR" dirty="0" smtClean="0"/>
              <a:t>Unité fonctionnelle (UF) : regroupement administratif de lits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UF Médicale </a:t>
            </a:r>
            <a:r>
              <a:rPr lang="fr-FR" dirty="0" smtClean="0"/>
              <a:t>: regroupement de responsabilité (Médecine/UPOG/Dialyse/…)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UF d’Hébergement </a:t>
            </a:r>
            <a:r>
              <a:rPr lang="fr-FR" dirty="0" smtClean="0"/>
              <a:t>: regroupement physique (</a:t>
            </a:r>
            <a:r>
              <a:rPr lang="fr-FR" dirty="0" err="1" smtClean="0"/>
              <a:t>Rez</a:t>
            </a:r>
            <a:r>
              <a:rPr lang="fr-FR" dirty="0" smtClean="0"/>
              <a:t> de chaussée/1</a:t>
            </a:r>
            <a:r>
              <a:rPr lang="fr-FR" baseline="30000" dirty="0" smtClean="0"/>
              <a:t>er</a:t>
            </a:r>
            <a:r>
              <a:rPr lang="fr-FR" dirty="0" smtClean="0"/>
              <a:t> étage/…)</a:t>
            </a:r>
          </a:p>
          <a:p>
            <a:pPr lvl="1"/>
            <a:endParaRPr lang="fr-FR" dirty="0" smtClean="0"/>
          </a:p>
          <a:p>
            <a:pPr marL="45720" indent="0" algn="ctr">
              <a:buNone/>
            </a:pPr>
            <a:r>
              <a:rPr lang="fr-FR" dirty="0" smtClean="0"/>
              <a:t>Tout patient admis se trouve obligatoirement hébergé dans une </a:t>
            </a:r>
            <a:r>
              <a:rPr lang="fr-FR" dirty="0" smtClean="0">
                <a:solidFill>
                  <a:schemeClr val="tx2"/>
                </a:solidFill>
              </a:rPr>
              <a:t>UFM</a:t>
            </a:r>
            <a:r>
              <a:rPr lang="fr-FR" dirty="0" smtClean="0"/>
              <a:t> </a:t>
            </a:r>
            <a:r>
              <a:rPr lang="fr-FR" b="1" u="sng" dirty="0" smtClean="0"/>
              <a:t>ET</a:t>
            </a:r>
            <a:r>
              <a:rPr lang="fr-FR" dirty="0" smtClean="0"/>
              <a:t> une </a:t>
            </a:r>
            <a:r>
              <a:rPr lang="fr-FR" dirty="0" smtClean="0">
                <a:solidFill>
                  <a:schemeClr val="tx2"/>
                </a:solidFill>
              </a:rPr>
              <a:t>UFH</a:t>
            </a:r>
            <a:r>
              <a:rPr lang="fr-FR" dirty="0" smtClean="0"/>
              <a:t> (visibles dans le bandeau patient)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310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parcours du patient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212450"/>
              </p:ext>
            </p:extLst>
          </p:nvPr>
        </p:nvGraphicFramePr>
        <p:xfrm>
          <a:off x="914400" y="1628775"/>
          <a:ext cx="731520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642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L’entrée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445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L’entrée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412777"/>
            <a:ext cx="7315200" cy="4896584"/>
          </a:xfrm>
        </p:spPr>
        <p:txBody>
          <a:bodyPr/>
          <a:lstStyle/>
          <a:p>
            <a:r>
              <a:rPr lang="fr-FR" dirty="0" smtClean="0"/>
              <a:t>Créer un dossier : vous savez !</a:t>
            </a:r>
          </a:p>
          <a:p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39" y="2847350"/>
            <a:ext cx="2619177" cy="2149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515" y="1612578"/>
            <a:ext cx="10572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lèche droite 3"/>
          <p:cNvSpPr/>
          <p:nvPr/>
        </p:nvSpPr>
        <p:spPr>
          <a:xfrm>
            <a:off x="3131840" y="3547279"/>
            <a:ext cx="1080120" cy="479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754" y="2330647"/>
            <a:ext cx="3246796" cy="2912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èche vers le bas 4"/>
          <p:cNvSpPr/>
          <p:nvPr/>
        </p:nvSpPr>
        <p:spPr>
          <a:xfrm>
            <a:off x="5922766" y="5429002"/>
            <a:ext cx="57606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929443" y="629309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(…)</a:t>
            </a: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247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L’entrée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4400" y="1196752"/>
            <a:ext cx="3566160" cy="2304256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fr-FR" dirty="0" smtClean="0"/>
              <a:t>Bien renseigner les paramètres d’entrée (</a:t>
            </a:r>
            <a:r>
              <a:rPr lang="fr-F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fond bleu=obligatoire</a:t>
            </a:r>
            <a:r>
              <a:rPr lang="fr-FR" dirty="0" smtClean="0"/>
              <a:t>)</a:t>
            </a:r>
          </a:p>
          <a:p>
            <a:pPr lvl="1"/>
            <a:r>
              <a:rPr lang="fr-FR" b="1" dirty="0" smtClean="0"/>
              <a:t>Date / heure </a:t>
            </a:r>
            <a:r>
              <a:rPr lang="fr-FR" dirty="0" smtClean="0"/>
              <a:t>(automatique)</a:t>
            </a:r>
          </a:p>
          <a:p>
            <a:pPr lvl="1"/>
            <a:r>
              <a:rPr lang="fr-FR" b="1" dirty="0" smtClean="0"/>
              <a:t>UFM</a:t>
            </a:r>
            <a:r>
              <a:rPr lang="fr-FR" dirty="0" smtClean="0"/>
              <a:t> : Toujours 3503 (=</a:t>
            </a:r>
            <a:r>
              <a:rPr lang="fr-FR" dirty="0" err="1" smtClean="0"/>
              <a:t>cs</a:t>
            </a:r>
            <a:r>
              <a:rPr lang="fr-FR" dirty="0" smtClean="0"/>
              <a:t> Urgences)</a:t>
            </a:r>
          </a:p>
          <a:p>
            <a:pPr lvl="1"/>
            <a:r>
              <a:rPr lang="fr-FR" b="1" dirty="0" smtClean="0"/>
              <a:t>Mode PMSI</a:t>
            </a:r>
          </a:p>
          <a:p>
            <a:pPr lvl="1"/>
            <a:r>
              <a:rPr lang="fr-FR" b="1" dirty="0" smtClean="0"/>
              <a:t>Mode PSPH</a:t>
            </a:r>
          </a:p>
          <a:p>
            <a:pPr lvl="1"/>
            <a:r>
              <a:rPr lang="fr-FR" dirty="0" smtClean="0"/>
              <a:t>Penser aussi à </a:t>
            </a:r>
            <a:r>
              <a:rPr lang="fr-FR" b="1" dirty="0" smtClean="0"/>
              <a:t>Mode de Transpo</a:t>
            </a:r>
            <a:r>
              <a:rPr lang="fr-FR" dirty="0" smtClean="0"/>
              <a:t>rt et </a:t>
            </a:r>
            <a:r>
              <a:rPr lang="fr-FR" b="1" dirty="0" smtClean="0"/>
              <a:t>PEC durant le transport </a:t>
            </a:r>
            <a:r>
              <a:rPr lang="fr-FR" dirty="0" smtClean="0"/>
              <a:t>(disponible aussi sur le dossier IOA)</a:t>
            </a:r>
          </a:p>
          <a:p>
            <a:endParaRPr lang="fr-FR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3789040"/>
            <a:ext cx="4257675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778594" y="341970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Mode PMSI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789040"/>
            <a:ext cx="44005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5269632" y="3405467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Mode PSPH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2056" name="Picture 8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96752"/>
            <a:ext cx="3312368" cy="2167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avec flèche 7"/>
          <p:cNvCxnSpPr/>
          <p:nvPr/>
        </p:nvCxnSpPr>
        <p:spPr>
          <a:xfrm>
            <a:off x="7956376" y="1844824"/>
            <a:ext cx="57606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7956376" y="2060848"/>
            <a:ext cx="57606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endCxn id="9" idx="1"/>
          </p:cNvCxnSpPr>
          <p:nvPr/>
        </p:nvCxnSpPr>
        <p:spPr>
          <a:xfrm>
            <a:off x="7956376" y="1484784"/>
            <a:ext cx="48999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8446373" y="130011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3503</a:t>
            </a:r>
            <a:endParaRPr lang="fr-FR" dirty="0">
              <a:solidFill>
                <a:schemeClr val="tx2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7951154" y="3284984"/>
            <a:ext cx="48999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8441151" y="306228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5100</a:t>
            </a:r>
            <a:endParaRPr lang="fr-FR" dirty="0">
              <a:solidFill>
                <a:schemeClr val="tx2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5868144" y="980728"/>
            <a:ext cx="360040" cy="3193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ccolade fermante 13"/>
          <p:cNvSpPr/>
          <p:nvPr/>
        </p:nvSpPr>
        <p:spPr>
          <a:xfrm>
            <a:off x="8165165" y="2132856"/>
            <a:ext cx="257605" cy="43204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935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passage en UHCD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461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2102</TotalTime>
  <Words>1918</Words>
  <Application>Microsoft Office PowerPoint</Application>
  <PresentationFormat>Affichage à l'écran (4:3)</PresentationFormat>
  <Paragraphs>396</Paragraphs>
  <Slides>36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Perspective</vt:lpstr>
      <vt:lpstr>Les mouvements</vt:lpstr>
      <vt:lpstr>Qu’est-ce que c’est ?</vt:lpstr>
      <vt:lpstr>Combien y-a-t-il de « cliniques » à Lesparre ?</vt:lpstr>
      <vt:lpstr>Quelques définitions</vt:lpstr>
      <vt:lpstr>Le parcours du patient</vt:lpstr>
      <vt:lpstr>L’entrée</vt:lpstr>
      <vt:lpstr>L’entrée</vt:lpstr>
      <vt:lpstr>L’entrée</vt:lpstr>
      <vt:lpstr>Le passage en UHCD</vt:lpstr>
      <vt:lpstr>Les mouvements depuis les consultations d’urgence</vt:lpstr>
      <vt:lpstr>Le passage en service</vt:lpstr>
      <vt:lpstr>Hospitalisation depuis la consultation Urgences</vt:lpstr>
      <vt:lpstr>Le mouvement de mutation</vt:lpstr>
      <vt:lpstr>Les 2 types d’UF</vt:lpstr>
      <vt:lpstr>Exercices UFM/H</vt:lpstr>
      <vt:lpstr>Mutations d’UFM</vt:lpstr>
      <vt:lpstr>Mutation d’UFH</vt:lpstr>
      <vt:lpstr>Alors comment faire une mutation propre ?</vt:lpstr>
      <vt:lpstr>Le menu « Nature du mouvement »</vt:lpstr>
      <vt:lpstr>Mutation UFM + UFH</vt:lpstr>
      <vt:lpstr>Mutation UFM</vt:lpstr>
      <vt:lpstr>Mutation UFH</vt:lpstr>
      <vt:lpstr>Mutation « déplacement »</vt:lpstr>
      <vt:lpstr>La sortie</vt:lpstr>
      <vt:lpstr>Les sorties</vt:lpstr>
      <vt:lpstr>Sortie « manuelle » ou Transfert</vt:lpstr>
      <vt:lpstr>Cas particulier : Mutation MCO-&gt;SSR</vt:lpstr>
      <vt:lpstr>Urgence intra établissement - Cas particulier SSR-&gt;MCO</vt:lpstr>
      <vt:lpstr>Exercice #1</vt:lpstr>
      <vt:lpstr>Exercice #2</vt:lpstr>
      <vt:lpstr>Exemple #3…</vt:lpstr>
      <vt:lpstr>En résumé</vt:lpstr>
      <vt:lpstr>Encore une chose…</vt:lpstr>
      <vt:lpstr>Quand on a besoin de corriger un mouvement…</vt:lpstr>
      <vt:lpstr>Retrouver tous les mouvements</vt:lpstr>
      <vt:lpstr>Les questions !</vt:lpstr>
    </vt:vector>
  </TitlesOfParts>
  <Company>Pavillon de la Mutualite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mouvements</dc:title>
  <dc:creator>Frédéric SENIS</dc:creator>
  <cp:lastModifiedBy>Frédéric SENIS</cp:lastModifiedBy>
  <cp:revision>59</cp:revision>
  <dcterms:created xsi:type="dcterms:W3CDTF">2021-01-05T09:14:10Z</dcterms:created>
  <dcterms:modified xsi:type="dcterms:W3CDTF">2021-01-06T20:16:16Z</dcterms:modified>
</cp:coreProperties>
</file>